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149"/>
  </p:notesMasterIdLst>
  <p:sldIdLst>
    <p:sldId id="285" r:id="rId2"/>
    <p:sldId id="299" r:id="rId3"/>
    <p:sldId id="533" r:id="rId4"/>
    <p:sldId id="569" r:id="rId5"/>
    <p:sldId id="570" r:id="rId6"/>
    <p:sldId id="571" r:id="rId7"/>
    <p:sldId id="548" r:id="rId8"/>
    <p:sldId id="549" r:id="rId9"/>
    <p:sldId id="572" r:id="rId10"/>
    <p:sldId id="573" r:id="rId11"/>
    <p:sldId id="275" r:id="rId12"/>
    <p:sldId id="265" r:id="rId13"/>
    <p:sldId id="266" r:id="rId14"/>
    <p:sldId id="534" r:id="rId15"/>
    <p:sldId id="535" r:id="rId16"/>
    <p:sldId id="574" r:id="rId17"/>
    <p:sldId id="575" r:id="rId18"/>
    <p:sldId id="576" r:id="rId19"/>
    <p:sldId id="584" r:id="rId20"/>
    <p:sldId id="585" r:id="rId21"/>
    <p:sldId id="583" r:id="rId22"/>
    <p:sldId id="259" r:id="rId23"/>
    <p:sldId id="527" r:id="rId24"/>
    <p:sldId id="580" r:id="rId25"/>
    <p:sldId id="281" r:id="rId26"/>
    <p:sldId id="581" r:id="rId27"/>
    <p:sldId id="260" r:id="rId28"/>
    <p:sldId id="587" r:id="rId29"/>
    <p:sldId id="588" r:id="rId30"/>
    <p:sldId id="582" r:id="rId31"/>
    <p:sldId id="262" r:id="rId32"/>
    <p:sldId id="263" r:id="rId33"/>
    <p:sldId id="528" r:id="rId34"/>
    <p:sldId id="550" r:id="rId35"/>
    <p:sldId id="568" r:id="rId36"/>
    <p:sldId id="551" r:id="rId37"/>
    <p:sldId id="552" r:id="rId38"/>
    <p:sldId id="282" r:id="rId39"/>
    <p:sldId id="283" r:id="rId40"/>
    <p:sldId id="286" r:id="rId41"/>
    <p:sldId id="284" r:id="rId42"/>
    <p:sldId id="553" r:id="rId43"/>
    <p:sldId id="287" r:id="rId44"/>
    <p:sldId id="554" r:id="rId45"/>
    <p:sldId id="555" r:id="rId46"/>
    <p:sldId id="556" r:id="rId47"/>
    <p:sldId id="557" r:id="rId48"/>
    <p:sldId id="558" r:id="rId49"/>
    <p:sldId id="559" r:id="rId50"/>
    <p:sldId id="560" r:id="rId51"/>
    <p:sldId id="561" r:id="rId52"/>
    <p:sldId id="562" r:id="rId53"/>
    <p:sldId id="563" r:id="rId54"/>
    <p:sldId id="589" r:id="rId55"/>
    <p:sldId id="564" r:id="rId56"/>
    <p:sldId id="565" r:id="rId57"/>
    <p:sldId id="566" r:id="rId58"/>
    <p:sldId id="567" r:id="rId59"/>
    <p:sldId id="289" r:id="rId60"/>
    <p:sldId id="290" r:id="rId61"/>
    <p:sldId id="291" r:id="rId62"/>
    <p:sldId id="293" r:id="rId63"/>
    <p:sldId id="292" r:id="rId64"/>
    <p:sldId id="529" r:id="rId65"/>
    <p:sldId id="270" r:id="rId66"/>
    <p:sldId id="271" r:id="rId67"/>
    <p:sldId id="273" r:id="rId68"/>
    <p:sldId id="272" r:id="rId69"/>
    <p:sldId id="506" r:id="rId70"/>
    <p:sldId id="507" r:id="rId71"/>
    <p:sldId id="508" r:id="rId72"/>
    <p:sldId id="509" r:id="rId73"/>
    <p:sldId id="510" r:id="rId74"/>
    <p:sldId id="577" r:id="rId75"/>
    <p:sldId id="578" r:id="rId76"/>
    <p:sldId id="579" r:id="rId77"/>
    <p:sldId id="511" r:id="rId78"/>
    <p:sldId id="512" r:id="rId79"/>
    <p:sldId id="517" r:id="rId80"/>
    <p:sldId id="518" r:id="rId81"/>
    <p:sldId id="513" r:id="rId82"/>
    <p:sldId id="519" r:id="rId83"/>
    <p:sldId id="514" r:id="rId84"/>
    <p:sldId id="520" r:id="rId85"/>
    <p:sldId id="521" r:id="rId86"/>
    <p:sldId id="522" r:id="rId87"/>
    <p:sldId id="523" r:id="rId88"/>
    <p:sldId id="524" r:id="rId89"/>
    <p:sldId id="586" r:id="rId90"/>
    <p:sldId id="526" r:id="rId91"/>
    <p:sldId id="532" r:id="rId92"/>
    <p:sldId id="328" r:id="rId93"/>
    <p:sldId id="329" r:id="rId94"/>
    <p:sldId id="593" r:id="rId95"/>
    <p:sldId id="590" r:id="rId96"/>
    <p:sldId id="296" r:id="rId97"/>
    <p:sldId id="591" r:id="rId98"/>
    <p:sldId id="295" r:id="rId99"/>
    <p:sldId id="294" r:id="rId100"/>
    <p:sldId id="592" r:id="rId101"/>
    <p:sldId id="314" r:id="rId102"/>
    <p:sldId id="300" r:id="rId103"/>
    <p:sldId id="301" r:id="rId104"/>
    <p:sldId id="305" r:id="rId105"/>
    <p:sldId id="306" r:id="rId106"/>
    <p:sldId id="307" r:id="rId107"/>
    <p:sldId id="308" r:id="rId108"/>
    <p:sldId id="303" r:id="rId109"/>
    <p:sldId id="302" r:id="rId110"/>
    <p:sldId id="304" r:id="rId111"/>
    <p:sldId id="309" r:id="rId112"/>
    <p:sldId id="310" r:id="rId113"/>
    <p:sldId id="311" r:id="rId114"/>
    <p:sldId id="312" r:id="rId115"/>
    <p:sldId id="313" r:id="rId116"/>
    <p:sldId id="297" r:id="rId117"/>
    <p:sldId id="330" r:id="rId118"/>
    <p:sldId id="331" r:id="rId119"/>
    <p:sldId id="531" r:id="rId120"/>
    <p:sldId id="256" r:id="rId121"/>
    <p:sldId id="257" r:id="rId122"/>
    <p:sldId id="258" r:id="rId123"/>
    <p:sldId id="536" r:id="rId124"/>
    <p:sldId id="537" r:id="rId125"/>
    <p:sldId id="261" r:id="rId126"/>
    <p:sldId id="538" r:id="rId127"/>
    <p:sldId id="539" r:id="rId128"/>
    <p:sldId id="264" r:id="rId129"/>
    <p:sldId id="540" r:id="rId130"/>
    <p:sldId id="541" r:id="rId131"/>
    <p:sldId id="267" r:id="rId132"/>
    <p:sldId id="268" r:id="rId133"/>
    <p:sldId id="269" r:id="rId134"/>
    <p:sldId id="542" r:id="rId135"/>
    <p:sldId id="543" r:id="rId136"/>
    <p:sldId id="544" r:id="rId137"/>
    <p:sldId id="545" r:id="rId138"/>
    <p:sldId id="274" r:id="rId139"/>
    <p:sldId id="546" r:id="rId140"/>
    <p:sldId id="276" r:id="rId141"/>
    <p:sldId id="277" r:id="rId142"/>
    <p:sldId id="278" r:id="rId143"/>
    <p:sldId id="279" r:id="rId144"/>
    <p:sldId id="280" r:id="rId145"/>
    <p:sldId id="525" r:id="rId146"/>
    <p:sldId id="288" r:id="rId147"/>
    <p:sldId id="530" r:id="rId148"/>
  </p:sldIdLst>
  <p:sldSz cx="12192000" cy="6858000"/>
  <p:notesSz cx="6858000" cy="9144000"/>
  <p:embeddedFontLst>
    <p:embeddedFont>
      <p:font typeface="Poppins" pitchFamily="2" charset="77"/>
      <p:regular r:id="rId150"/>
      <p:bold r:id="rId151"/>
      <p:italic r:id="rId152"/>
      <p:boldItalic r:id="rId153"/>
    </p:embeddedFont>
    <p:embeddedFont>
      <p:font typeface="Roboto" panose="02000000000000000000" pitchFamily="2" charset="0"/>
      <p:regular r:id="rId154"/>
      <p:bold r:id="rId155"/>
      <p:italic r:id="rId156"/>
      <p:boldItalic r:id="rId157"/>
    </p:embeddedFont>
    <p:embeddedFont>
      <p:font typeface="Rockwell" panose="02060603020205020403" pitchFamily="18" charset="77"/>
      <p:regular r:id="rId158"/>
      <p:bold r:id="rId159"/>
      <p:italic r:id="rId160"/>
      <p:boldItalic r:id="rId161"/>
    </p:embeddedFont>
    <p:embeddedFont>
      <p:font typeface="Rockwell Condensed" panose="02060603050405020104" pitchFamily="18" charset="77"/>
      <p:regular r:id="rId162"/>
      <p:bold r:id="rId163"/>
    </p:embeddedFont>
    <p:embeddedFont>
      <p:font typeface="Rockwell Extra Bold" panose="02060603020205020403" pitchFamily="18" charset="77"/>
      <p:bold r:id="rId164"/>
    </p:embeddedFont>
    <p:embeddedFont>
      <p:font typeface="Teko" panose="02000000000000000000" pitchFamily="2" charset="77"/>
      <p:regular r:id="rId165"/>
      <p:bold r:id="rId166"/>
    </p:embeddedFont>
    <p:embeddedFont>
      <p:font typeface="Tw Cen MT" panose="020B0602020104020603" pitchFamily="34" charset="77"/>
      <p:regular r:id="rId167"/>
      <p:bold r:id="rId168"/>
      <p:italic r:id="rId169"/>
      <p:boldItalic r:id="rId170"/>
    </p:embeddedFont>
    <p:embeddedFont>
      <p:font typeface="Wingdings 3" pitchFamily="2" charset="2"/>
      <p:regular r:id="rId1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70033F-CEE1-4951-A3C0-FDB2C7B250D9}">
  <a:tblStyle styleId="{0270033F-CEE1-4951-A3C0-FDB2C7B250D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8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27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0.fntdata"/><Relationship Id="rId170" Type="http://schemas.openxmlformats.org/officeDocument/2006/relationships/font" Target="fonts/font2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1.fntdata"/><Relationship Id="rId171" Type="http://schemas.openxmlformats.org/officeDocument/2006/relationships/font" Target="fonts/font2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2.fntdata"/><Relationship Id="rId156" Type="http://schemas.openxmlformats.org/officeDocument/2006/relationships/font" Target="fonts/font7.fntdata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3.fntdata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4.fntdata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5.fntdata"/><Relationship Id="rId169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5.fntdata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1F749A-5726-4913-BC59-42A7E12DB260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F399A3-027D-4622-98AD-10CFB426B0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You’re Running Massive Scale</a:t>
          </a:r>
        </a:p>
      </dgm:t>
    </dgm:pt>
    <dgm:pt modelId="{F6B86C00-7AD5-4127-B625-0F9EC5E0BEF3}" type="parTrans" cxnId="{5A3652FA-6BA3-4C5B-90FF-20D378466A24}">
      <dgm:prSet/>
      <dgm:spPr/>
      <dgm:t>
        <a:bodyPr/>
        <a:lstStyle/>
        <a:p>
          <a:endParaRPr lang="en-US"/>
        </a:p>
      </dgm:t>
    </dgm:pt>
    <dgm:pt modelId="{6B587F13-B2CD-4B91-890F-5F80DA52C9E7}" type="sibTrans" cxnId="{5A3652FA-6BA3-4C5B-90FF-20D378466A24}">
      <dgm:prSet/>
      <dgm:spPr/>
      <dgm:t>
        <a:bodyPr/>
        <a:lstStyle/>
        <a:p>
          <a:endParaRPr lang="en-US"/>
        </a:p>
      </dgm:t>
    </dgm:pt>
    <dgm:pt modelId="{56909705-082A-4567-B84D-CD5EA85707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Write Large Scale Distributed Microservices</a:t>
          </a:r>
          <a:endParaRPr lang="en-US" dirty="0"/>
        </a:p>
      </dgm:t>
    </dgm:pt>
    <dgm:pt modelId="{F5449086-FBCC-4842-90B4-A84961FB7E5A}" type="parTrans" cxnId="{4E1EF53F-C371-4E7B-8532-5ACCAD9BCC77}">
      <dgm:prSet/>
      <dgm:spPr/>
      <dgm:t>
        <a:bodyPr/>
        <a:lstStyle/>
        <a:p>
          <a:endParaRPr lang="en-US"/>
        </a:p>
      </dgm:t>
    </dgm:pt>
    <dgm:pt modelId="{B3C7ECA2-A371-4761-90F3-986522A3162A}" type="sibTrans" cxnId="{4E1EF53F-C371-4E7B-8532-5ACCAD9BCC77}">
      <dgm:prSet/>
      <dgm:spPr/>
      <dgm:t>
        <a:bodyPr/>
        <a:lstStyle/>
        <a:p>
          <a:endParaRPr lang="en-US"/>
        </a:p>
      </dgm:t>
    </dgm:pt>
    <dgm:pt modelId="{FDE314F7-B340-4976-9520-F8E94E4279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Your Company Isn’t Giving You a Choice</a:t>
          </a:r>
        </a:p>
      </dgm:t>
    </dgm:pt>
    <dgm:pt modelId="{5F3088B0-A17B-4D73-ADCD-1F8EEA895D56}" type="parTrans" cxnId="{C75128A3-C685-473B-9BBD-F21B5E91874F}">
      <dgm:prSet/>
      <dgm:spPr/>
      <dgm:t>
        <a:bodyPr/>
        <a:lstStyle/>
        <a:p>
          <a:endParaRPr lang="en-US"/>
        </a:p>
      </dgm:t>
    </dgm:pt>
    <dgm:pt modelId="{9F09BE82-1DB4-40DA-B2CC-B24C3E917505}" type="sibTrans" cxnId="{C75128A3-C685-473B-9BBD-F21B5E91874F}">
      <dgm:prSet/>
      <dgm:spPr/>
      <dgm:t>
        <a:bodyPr/>
        <a:lstStyle/>
        <a:p>
          <a:endParaRPr lang="en-US"/>
        </a:p>
      </dgm:t>
    </dgm:pt>
    <dgm:pt modelId="{0043C05E-04AC-4B91-9B50-AA3011D94B0F}" type="pres">
      <dgm:prSet presAssocID="{911F749A-5726-4913-BC59-42A7E12DB260}" presName="root" presStyleCnt="0">
        <dgm:presLayoutVars>
          <dgm:dir/>
          <dgm:resizeHandles val="exact"/>
        </dgm:presLayoutVars>
      </dgm:prSet>
      <dgm:spPr/>
    </dgm:pt>
    <dgm:pt modelId="{4D2997C0-1E36-4897-A983-14E08BED2837}" type="pres">
      <dgm:prSet presAssocID="{3FF399A3-027D-4622-98AD-10CFB426B045}" presName="compNode" presStyleCnt="0"/>
      <dgm:spPr/>
    </dgm:pt>
    <dgm:pt modelId="{B3DE0EFC-C8C0-436B-9728-EF147E2CA10A}" type="pres">
      <dgm:prSet presAssocID="{3FF399A3-027D-4622-98AD-10CFB426B0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95737C38-3792-48E6-AF4C-EDACFA79297D}" type="pres">
      <dgm:prSet presAssocID="{3FF399A3-027D-4622-98AD-10CFB426B045}" presName="spaceRect" presStyleCnt="0"/>
      <dgm:spPr/>
    </dgm:pt>
    <dgm:pt modelId="{E8A2261E-88EC-4CD8-ACEB-F4E680B9DCE9}" type="pres">
      <dgm:prSet presAssocID="{3FF399A3-027D-4622-98AD-10CFB426B045}" presName="textRect" presStyleLbl="revTx" presStyleIdx="0" presStyleCnt="3">
        <dgm:presLayoutVars>
          <dgm:chMax val="1"/>
          <dgm:chPref val="1"/>
        </dgm:presLayoutVars>
      </dgm:prSet>
      <dgm:spPr/>
    </dgm:pt>
    <dgm:pt modelId="{BF71E4E7-5B71-401D-8703-E3A8A6B2B7C4}" type="pres">
      <dgm:prSet presAssocID="{6B587F13-B2CD-4B91-890F-5F80DA52C9E7}" presName="sibTrans" presStyleCnt="0"/>
      <dgm:spPr/>
    </dgm:pt>
    <dgm:pt modelId="{79D995FC-1842-429E-9F1C-350D8A6CCCD7}" type="pres">
      <dgm:prSet presAssocID="{56909705-082A-4567-B84D-CD5EA8570781}" presName="compNode" presStyleCnt="0"/>
      <dgm:spPr/>
    </dgm:pt>
    <dgm:pt modelId="{7A47E154-CCAB-4F97-A813-42775196F5E5}" type="pres">
      <dgm:prSet presAssocID="{56909705-082A-4567-B84D-CD5EA85707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FD60A23-8829-4038-A2CA-6A0F94EE9F18}" type="pres">
      <dgm:prSet presAssocID="{56909705-082A-4567-B84D-CD5EA8570781}" presName="spaceRect" presStyleCnt="0"/>
      <dgm:spPr/>
    </dgm:pt>
    <dgm:pt modelId="{6A738D78-0A5B-4ABB-93BE-B4B6C2623DD6}" type="pres">
      <dgm:prSet presAssocID="{56909705-082A-4567-B84D-CD5EA8570781}" presName="textRect" presStyleLbl="revTx" presStyleIdx="1" presStyleCnt="3">
        <dgm:presLayoutVars>
          <dgm:chMax val="1"/>
          <dgm:chPref val="1"/>
        </dgm:presLayoutVars>
      </dgm:prSet>
      <dgm:spPr/>
    </dgm:pt>
    <dgm:pt modelId="{CDB95F75-43E1-4958-9D4F-C40D4E5D82A6}" type="pres">
      <dgm:prSet presAssocID="{B3C7ECA2-A371-4761-90F3-986522A3162A}" presName="sibTrans" presStyleCnt="0"/>
      <dgm:spPr/>
    </dgm:pt>
    <dgm:pt modelId="{1A0DC3B5-3459-4C1E-B449-AC209766AE4B}" type="pres">
      <dgm:prSet presAssocID="{FDE314F7-B340-4976-9520-F8E94E427945}" presName="compNode" presStyleCnt="0"/>
      <dgm:spPr/>
    </dgm:pt>
    <dgm:pt modelId="{0E53130F-EAC1-471D-9110-3CD69F22755D}" type="pres">
      <dgm:prSet presAssocID="{FDE314F7-B340-4976-9520-F8E94E4279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79797F4-9117-4350-A173-BFEAD841E4E9}" type="pres">
      <dgm:prSet presAssocID="{FDE314F7-B340-4976-9520-F8E94E427945}" presName="spaceRect" presStyleCnt="0"/>
      <dgm:spPr/>
    </dgm:pt>
    <dgm:pt modelId="{B19F879A-EBF9-46D4-A3C0-ED75A7F9353A}" type="pres">
      <dgm:prSet presAssocID="{FDE314F7-B340-4976-9520-F8E94E42794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C229A1C-4589-419B-9D1B-544348672431}" type="presOf" srcId="{FDE314F7-B340-4976-9520-F8E94E427945}" destId="{B19F879A-EBF9-46D4-A3C0-ED75A7F9353A}" srcOrd="0" destOrd="0" presId="urn:microsoft.com/office/officeart/2018/2/layout/IconLabelList"/>
    <dgm:cxn modelId="{AE440A33-5991-4BDA-9EC7-867A4AC3A1D5}" type="presOf" srcId="{3FF399A3-027D-4622-98AD-10CFB426B045}" destId="{E8A2261E-88EC-4CD8-ACEB-F4E680B9DCE9}" srcOrd="0" destOrd="0" presId="urn:microsoft.com/office/officeart/2018/2/layout/IconLabelList"/>
    <dgm:cxn modelId="{4E1EF53F-C371-4E7B-8532-5ACCAD9BCC77}" srcId="{911F749A-5726-4913-BC59-42A7E12DB260}" destId="{56909705-082A-4567-B84D-CD5EA8570781}" srcOrd="1" destOrd="0" parTransId="{F5449086-FBCC-4842-90B4-A84961FB7E5A}" sibTransId="{B3C7ECA2-A371-4761-90F3-986522A3162A}"/>
    <dgm:cxn modelId="{5E996046-3BE6-4187-8EF1-F6FE8AC12582}" type="presOf" srcId="{911F749A-5726-4913-BC59-42A7E12DB260}" destId="{0043C05E-04AC-4B91-9B50-AA3011D94B0F}" srcOrd="0" destOrd="0" presId="urn:microsoft.com/office/officeart/2018/2/layout/IconLabelList"/>
    <dgm:cxn modelId="{C75128A3-C685-473B-9BBD-F21B5E91874F}" srcId="{911F749A-5726-4913-BC59-42A7E12DB260}" destId="{FDE314F7-B340-4976-9520-F8E94E427945}" srcOrd="2" destOrd="0" parTransId="{5F3088B0-A17B-4D73-ADCD-1F8EEA895D56}" sibTransId="{9F09BE82-1DB4-40DA-B2CC-B24C3E917505}"/>
    <dgm:cxn modelId="{24EA9DA9-9B8D-485B-9A59-7ECD0A632223}" type="presOf" srcId="{56909705-082A-4567-B84D-CD5EA8570781}" destId="{6A738D78-0A5B-4ABB-93BE-B4B6C2623DD6}" srcOrd="0" destOrd="0" presId="urn:microsoft.com/office/officeart/2018/2/layout/IconLabelList"/>
    <dgm:cxn modelId="{5A3652FA-6BA3-4C5B-90FF-20D378466A24}" srcId="{911F749A-5726-4913-BC59-42A7E12DB260}" destId="{3FF399A3-027D-4622-98AD-10CFB426B045}" srcOrd="0" destOrd="0" parTransId="{F6B86C00-7AD5-4127-B625-0F9EC5E0BEF3}" sibTransId="{6B587F13-B2CD-4B91-890F-5F80DA52C9E7}"/>
    <dgm:cxn modelId="{07DFDA2B-D349-47AA-BC79-07324EBA950E}" type="presParOf" srcId="{0043C05E-04AC-4B91-9B50-AA3011D94B0F}" destId="{4D2997C0-1E36-4897-A983-14E08BED2837}" srcOrd="0" destOrd="0" presId="urn:microsoft.com/office/officeart/2018/2/layout/IconLabelList"/>
    <dgm:cxn modelId="{5A3A8079-850F-4DBB-8A52-FCE3C42F32B9}" type="presParOf" srcId="{4D2997C0-1E36-4897-A983-14E08BED2837}" destId="{B3DE0EFC-C8C0-436B-9728-EF147E2CA10A}" srcOrd="0" destOrd="0" presId="urn:microsoft.com/office/officeart/2018/2/layout/IconLabelList"/>
    <dgm:cxn modelId="{136E7399-52AC-450D-915D-555F64EBEDCE}" type="presParOf" srcId="{4D2997C0-1E36-4897-A983-14E08BED2837}" destId="{95737C38-3792-48E6-AF4C-EDACFA79297D}" srcOrd="1" destOrd="0" presId="urn:microsoft.com/office/officeart/2018/2/layout/IconLabelList"/>
    <dgm:cxn modelId="{69E41113-8916-4B43-853E-0D38DE9304F8}" type="presParOf" srcId="{4D2997C0-1E36-4897-A983-14E08BED2837}" destId="{E8A2261E-88EC-4CD8-ACEB-F4E680B9DCE9}" srcOrd="2" destOrd="0" presId="urn:microsoft.com/office/officeart/2018/2/layout/IconLabelList"/>
    <dgm:cxn modelId="{CD5D1D37-B5FE-4BAA-850C-120F601835B1}" type="presParOf" srcId="{0043C05E-04AC-4B91-9B50-AA3011D94B0F}" destId="{BF71E4E7-5B71-401D-8703-E3A8A6B2B7C4}" srcOrd="1" destOrd="0" presId="urn:microsoft.com/office/officeart/2018/2/layout/IconLabelList"/>
    <dgm:cxn modelId="{354DEEED-348F-4EAB-82D1-C16049B26559}" type="presParOf" srcId="{0043C05E-04AC-4B91-9B50-AA3011D94B0F}" destId="{79D995FC-1842-429E-9F1C-350D8A6CCCD7}" srcOrd="2" destOrd="0" presId="urn:microsoft.com/office/officeart/2018/2/layout/IconLabelList"/>
    <dgm:cxn modelId="{DC8A6FC0-900B-4D5C-A410-D6108E8ECB4C}" type="presParOf" srcId="{79D995FC-1842-429E-9F1C-350D8A6CCCD7}" destId="{7A47E154-CCAB-4F97-A813-42775196F5E5}" srcOrd="0" destOrd="0" presId="urn:microsoft.com/office/officeart/2018/2/layout/IconLabelList"/>
    <dgm:cxn modelId="{E350EF49-8415-4A17-85EB-DF991062CCE3}" type="presParOf" srcId="{79D995FC-1842-429E-9F1C-350D8A6CCCD7}" destId="{8FD60A23-8829-4038-A2CA-6A0F94EE9F18}" srcOrd="1" destOrd="0" presId="urn:microsoft.com/office/officeart/2018/2/layout/IconLabelList"/>
    <dgm:cxn modelId="{A2CD6B4A-4BC4-4255-A7C5-6E4860B7EA5E}" type="presParOf" srcId="{79D995FC-1842-429E-9F1C-350D8A6CCCD7}" destId="{6A738D78-0A5B-4ABB-93BE-B4B6C2623DD6}" srcOrd="2" destOrd="0" presId="urn:microsoft.com/office/officeart/2018/2/layout/IconLabelList"/>
    <dgm:cxn modelId="{09F86BCB-BEC7-46A4-BD57-6B0B7B72ECA5}" type="presParOf" srcId="{0043C05E-04AC-4B91-9B50-AA3011D94B0F}" destId="{CDB95F75-43E1-4958-9D4F-C40D4E5D82A6}" srcOrd="3" destOrd="0" presId="urn:microsoft.com/office/officeart/2018/2/layout/IconLabelList"/>
    <dgm:cxn modelId="{B323C025-F6C8-41B2-A81F-464A7AE39534}" type="presParOf" srcId="{0043C05E-04AC-4B91-9B50-AA3011D94B0F}" destId="{1A0DC3B5-3459-4C1E-B449-AC209766AE4B}" srcOrd="4" destOrd="0" presId="urn:microsoft.com/office/officeart/2018/2/layout/IconLabelList"/>
    <dgm:cxn modelId="{AD8DE89E-5083-4541-B2F7-56DF8C564E47}" type="presParOf" srcId="{1A0DC3B5-3459-4C1E-B449-AC209766AE4B}" destId="{0E53130F-EAC1-471D-9110-3CD69F22755D}" srcOrd="0" destOrd="0" presId="urn:microsoft.com/office/officeart/2018/2/layout/IconLabelList"/>
    <dgm:cxn modelId="{671D5A47-B45D-4F02-91A7-CCC855AB4EF9}" type="presParOf" srcId="{1A0DC3B5-3459-4C1E-B449-AC209766AE4B}" destId="{679797F4-9117-4350-A173-BFEAD841E4E9}" srcOrd="1" destOrd="0" presId="urn:microsoft.com/office/officeart/2018/2/layout/IconLabelList"/>
    <dgm:cxn modelId="{C47BD60B-3886-4A14-8FE0-911BEFBC1B82}" type="presParOf" srcId="{1A0DC3B5-3459-4C1E-B449-AC209766AE4B}" destId="{B19F879A-EBF9-46D4-A3C0-ED75A7F935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BF2AA-17F8-4928-A457-724A5553C4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16BA68-B2D6-4174-A8F4-067233275151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Airgap is Required</a:t>
          </a:r>
        </a:p>
      </dgm:t>
    </dgm:pt>
    <dgm:pt modelId="{AA833EB8-C1F5-4B7C-A40F-7C5E3119883E}" type="parTrans" cxnId="{69AFD8C5-1CA5-4F28-A129-85F88FC2992A}">
      <dgm:prSet/>
      <dgm:spPr/>
      <dgm:t>
        <a:bodyPr/>
        <a:lstStyle/>
        <a:p>
          <a:endParaRPr lang="en-US"/>
        </a:p>
      </dgm:t>
    </dgm:pt>
    <dgm:pt modelId="{AF4B62BD-64AC-469A-90BE-03776311A078}" type="sibTrans" cxnId="{69AFD8C5-1CA5-4F28-A129-85F88FC2992A}">
      <dgm:prSet/>
      <dgm:spPr/>
      <dgm:t>
        <a:bodyPr/>
        <a:lstStyle/>
        <a:p>
          <a:endParaRPr lang="en-US"/>
        </a:p>
      </dgm:t>
    </dgm:pt>
    <dgm:pt modelId="{2C7BF900-E487-405E-B69B-CFBCD42AB759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Hybrid Cloud Scenarios</a:t>
          </a:r>
        </a:p>
      </dgm:t>
    </dgm:pt>
    <dgm:pt modelId="{D1E92637-C32C-4BC7-808C-9302850F54F2}" type="parTrans" cxnId="{A5EA4610-6D2C-494E-8E35-F89389753BD2}">
      <dgm:prSet/>
      <dgm:spPr/>
      <dgm:t>
        <a:bodyPr/>
        <a:lstStyle/>
        <a:p>
          <a:endParaRPr lang="en-US"/>
        </a:p>
      </dgm:t>
    </dgm:pt>
    <dgm:pt modelId="{3D35B3E6-3201-474B-98D9-FD26BA27BEE7}" type="sibTrans" cxnId="{A5EA4610-6D2C-494E-8E35-F89389753BD2}">
      <dgm:prSet/>
      <dgm:spPr/>
      <dgm:t>
        <a:bodyPr/>
        <a:lstStyle/>
        <a:p>
          <a:endParaRPr lang="en-US"/>
        </a:p>
      </dgm:t>
    </dgm:pt>
    <dgm:pt modelId="{441AF9B1-3850-4B7D-8DAA-E4304732A387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Regulatory Need</a:t>
          </a:r>
        </a:p>
      </dgm:t>
    </dgm:pt>
    <dgm:pt modelId="{C8A28AC4-027E-4A59-8AB0-D6F4E68063B8}" type="parTrans" cxnId="{756E44F1-98C9-47DD-94C5-0F51CBCC09F7}">
      <dgm:prSet/>
      <dgm:spPr/>
      <dgm:t>
        <a:bodyPr/>
        <a:lstStyle/>
        <a:p>
          <a:endParaRPr lang="en-US"/>
        </a:p>
      </dgm:t>
    </dgm:pt>
    <dgm:pt modelId="{A6BADBED-C8C6-4817-9505-7B327B201CF5}" type="sibTrans" cxnId="{756E44F1-98C9-47DD-94C5-0F51CBCC09F7}">
      <dgm:prSet/>
      <dgm:spPr/>
      <dgm:t>
        <a:bodyPr/>
        <a:lstStyle/>
        <a:p>
          <a:endParaRPr lang="en-US"/>
        </a:p>
      </dgm:t>
    </dgm:pt>
    <dgm:pt modelId="{D01C825F-0159-4E20-8894-0910456EACC1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You’re Experienced</a:t>
          </a:r>
        </a:p>
      </dgm:t>
    </dgm:pt>
    <dgm:pt modelId="{98EE04C5-C147-469C-8953-34E2AB4BD645}" type="parTrans" cxnId="{2B14B2E5-A8F8-4666-8805-EB9D6CB1C8C0}">
      <dgm:prSet/>
      <dgm:spPr/>
      <dgm:t>
        <a:bodyPr/>
        <a:lstStyle/>
        <a:p>
          <a:endParaRPr lang="en-US"/>
        </a:p>
      </dgm:t>
    </dgm:pt>
    <dgm:pt modelId="{6387344C-A614-40E1-A7BC-08285732BC01}" type="sibTrans" cxnId="{2B14B2E5-A8F8-4666-8805-EB9D6CB1C8C0}">
      <dgm:prSet/>
      <dgm:spPr/>
      <dgm:t>
        <a:bodyPr/>
        <a:lstStyle/>
        <a:p>
          <a:endParaRPr lang="en-US"/>
        </a:p>
      </dgm:t>
    </dgm:pt>
    <dgm:pt modelId="{92FC9E74-94DA-4018-8062-63489966C7F5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Your Company Isn’t Giving You a Choice</a:t>
          </a:r>
        </a:p>
      </dgm:t>
    </dgm:pt>
    <dgm:pt modelId="{F4518EA7-DA02-437B-8EFA-FAB32DC866C1}" type="parTrans" cxnId="{94107860-F9A4-406E-AC91-443D2D8260E8}">
      <dgm:prSet/>
      <dgm:spPr/>
      <dgm:t>
        <a:bodyPr/>
        <a:lstStyle/>
        <a:p>
          <a:endParaRPr lang="en-US"/>
        </a:p>
      </dgm:t>
    </dgm:pt>
    <dgm:pt modelId="{854E3938-077C-4479-A498-DF1D7DDBB0FA}" type="sibTrans" cxnId="{94107860-F9A4-406E-AC91-443D2D8260E8}">
      <dgm:prSet/>
      <dgm:spPr/>
      <dgm:t>
        <a:bodyPr/>
        <a:lstStyle/>
        <a:p>
          <a:endParaRPr lang="en-US"/>
        </a:p>
      </dgm:t>
    </dgm:pt>
    <dgm:pt modelId="{31022DD2-9B48-44E6-905F-B7C1C048E10D}" type="pres">
      <dgm:prSet presAssocID="{FF9BF2AA-17F8-4928-A457-724A5553C4C4}" presName="linear" presStyleCnt="0">
        <dgm:presLayoutVars>
          <dgm:animLvl val="lvl"/>
          <dgm:resizeHandles val="exact"/>
        </dgm:presLayoutVars>
      </dgm:prSet>
      <dgm:spPr/>
    </dgm:pt>
    <dgm:pt modelId="{AC2AD4A9-FAC0-4CA1-A665-A5E652E9DE6B}" type="pres">
      <dgm:prSet presAssocID="{BD16BA68-B2D6-4174-A8F4-067233275151}" presName="parentText" presStyleLbl="node1" presStyleIdx="0" presStyleCnt="5">
        <dgm:presLayoutVars>
          <dgm:chMax val="0"/>
          <dgm:bulletEnabled val="1"/>
        </dgm:presLayoutVars>
      </dgm:prSet>
      <dgm:spPr>
        <a:xfrm>
          <a:off x="0" y="12527"/>
          <a:ext cx="5934511" cy="638819"/>
        </a:xfrm>
        <a:prstGeom prst="roundRect">
          <a:avLst/>
        </a:prstGeom>
      </dgm:spPr>
    </dgm:pt>
    <dgm:pt modelId="{C7951719-03CE-4A26-AB1F-96A7E171E53F}" type="pres">
      <dgm:prSet presAssocID="{AF4B62BD-64AC-469A-90BE-03776311A078}" presName="spacer" presStyleCnt="0"/>
      <dgm:spPr/>
    </dgm:pt>
    <dgm:pt modelId="{00BC49E5-F243-439C-999D-9DB9B3DB4F23}" type="pres">
      <dgm:prSet presAssocID="{2C7BF900-E487-405E-B69B-CFBCD42AB759}" presName="parentText" presStyleLbl="node1" presStyleIdx="1" presStyleCnt="5">
        <dgm:presLayoutVars>
          <dgm:chMax val="0"/>
          <dgm:bulletEnabled val="1"/>
        </dgm:presLayoutVars>
      </dgm:prSet>
      <dgm:spPr>
        <a:xfrm>
          <a:off x="0" y="731987"/>
          <a:ext cx="5934511" cy="638819"/>
        </a:xfrm>
        <a:prstGeom prst="roundRect">
          <a:avLst/>
        </a:prstGeom>
      </dgm:spPr>
    </dgm:pt>
    <dgm:pt modelId="{D3F44716-9D0B-4319-8892-B173D0148091}" type="pres">
      <dgm:prSet presAssocID="{3D35B3E6-3201-474B-98D9-FD26BA27BEE7}" presName="spacer" presStyleCnt="0"/>
      <dgm:spPr/>
    </dgm:pt>
    <dgm:pt modelId="{269878EF-8B53-42F9-87F1-85F780B5B313}" type="pres">
      <dgm:prSet presAssocID="{441AF9B1-3850-4B7D-8DAA-E4304732A387}" presName="parentText" presStyleLbl="node1" presStyleIdx="2" presStyleCnt="5">
        <dgm:presLayoutVars>
          <dgm:chMax val="0"/>
          <dgm:bulletEnabled val="1"/>
        </dgm:presLayoutVars>
      </dgm:prSet>
      <dgm:spPr>
        <a:xfrm>
          <a:off x="0" y="1451447"/>
          <a:ext cx="5934511" cy="638819"/>
        </a:xfrm>
        <a:prstGeom prst="roundRect">
          <a:avLst/>
        </a:prstGeom>
      </dgm:spPr>
    </dgm:pt>
    <dgm:pt modelId="{0E9937F5-7A8A-4B2E-BC6A-358086160D9B}" type="pres">
      <dgm:prSet presAssocID="{A6BADBED-C8C6-4817-9505-7B327B201CF5}" presName="spacer" presStyleCnt="0"/>
      <dgm:spPr/>
    </dgm:pt>
    <dgm:pt modelId="{42375E97-266D-4D58-A2FB-B86E07A3FF8E}" type="pres">
      <dgm:prSet presAssocID="{D01C825F-0159-4E20-8894-0910456EACC1}" presName="parentText" presStyleLbl="node1" presStyleIdx="3" presStyleCnt="5">
        <dgm:presLayoutVars>
          <dgm:chMax val="0"/>
          <dgm:bulletEnabled val="1"/>
        </dgm:presLayoutVars>
      </dgm:prSet>
      <dgm:spPr>
        <a:xfrm>
          <a:off x="0" y="2170907"/>
          <a:ext cx="5934511" cy="638819"/>
        </a:xfrm>
        <a:prstGeom prst="roundRect">
          <a:avLst/>
        </a:prstGeom>
      </dgm:spPr>
    </dgm:pt>
    <dgm:pt modelId="{9972D7B6-97E0-4D6A-8B09-470B17E348E6}" type="pres">
      <dgm:prSet presAssocID="{6387344C-A614-40E1-A7BC-08285732BC01}" presName="spacer" presStyleCnt="0"/>
      <dgm:spPr/>
    </dgm:pt>
    <dgm:pt modelId="{B1FD0681-EB36-4F53-8F42-4A145FD1EC47}" type="pres">
      <dgm:prSet presAssocID="{92FC9E74-94DA-4018-8062-63489966C7F5}" presName="parentText" presStyleLbl="node1" presStyleIdx="4" presStyleCnt="5">
        <dgm:presLayoutVars>
          <dgm:chMax val="0"/>
          <dgm:bulletEnabled val="1"/>
        </dgm:presLayoutVars>
      </dgm:prSet>
      <dgm:spPr>
        <a:xfrm>
          <a:off x="0" y="2890366"/>
          <a:ext cx="5934511" cy="638819"/>
        </a:xfrm>
        <a:prstGeom prst="roundRect">
          <a:avLst/>
        </a:prstGeom>
      </dgm:spPr>
    </dgm:pt>
  </dgm:ptLst>
  <dgm:cxnLst>
    <dgm:cxn modelId="{A5EA4610-6D2C-494E-8E35-F89389753BD2}" srcId="{FF9BF2AA-17F8-4928-A457-724A5553C4C4}" destId="{2C7BF900-E487-405E-B69B-CFBCD42AB759}" srcOrd="1" destOrd="0" parTransId="{D1E92637-C32C-4BC7-808C-9302850F54F2}" sibTransId="{3D35B3E6-3201-474B-98D9-FD26BA27BEE7}"/>
    <dgm:cxn modelId="{94107860-F9A4-406E-AC91-443D2D8260E8}" srcId="{FF9BF2AA-17F8-4928-A457-724A5553C4C4}" destId="{92FC9E74-94DA-4018-8062-63489966C7F5}" srcOrd="4" destOrd="0" parTransId="{F4518EA7-DA02-437B-8EFA-FAB32DC866C1}" sibTransId="{854E3938-077C-4479-A498-DF1D7DDBB0FA}"/>
    <dgm:cxn modelId="{6A809A75-A18B-4755-A52B-1660E229874E}" type="presOf" srcId="{BD16BA68-B2D6-4174-A8F4-067233275151}" destId="{AC2AD4A9-FAC0-4CA1-A665-A5E652E9DE6B}" srcOrd="0" destOrd="0" presId="urn:microsoft.com/office/officeart/2005/8/layout/vList2"/>
    <dgm:cxn modelId="{17ED8D93-828D-474A-8883-C9B58FBD04C5}" type="presOf" srcId="{D01C825F-0159-4E20-8894-0910456EACC1}" destId="{42375E97-266D-4D58-A2FB-B86E07A3FF8E}" srcOrd="0" destOrd="0" presId="urn:microsoft.com/office/officeart/2005/8/layout/vList2"/>
    <dgm:cxn modelId="{69AFD8C5-1CA5-4F28-A129-85F88FC2992A}" srcId="{FF9BF2AA-17F8-4928-A457-724A5553C4C4}" destId="{BD16BA68-B2D6-4174-A8F4-067233275151}" srcOrd="0" destOrd="0" parTransId="{AA833EB8-C1F5-4B7C-A40F-7C5E3119883E}" sibTransId="{AF4B62BD-64AC-469A-90BE-03776311A078}"/>
    <dgm:cxn modelId="{D4ABAAD3-6BAB-40CB-9E0F-8C591AAACCB4}" type="presOf" srcId="{92FC9E74-94DA-4018-8062-63489966C7F5}" destId="{B1FD0681-EB36-4F53-8F42-4A145FD1EC47}" srcOrd="0" destOrd="0" presId="urn:microsoft.com/office/officeart/2005/8/layout/vList2"/>
    <dgm:cxn modelId="{1151FCE3-6111-40A4-B478-53B77403196D}" type="presOf" srcId="{FF9BF2AA-17F8-4928-A457-724A5553C4C4}" destId="{31022DD2-9B48-44E6-905F-B7C1C048E10D}" srcOrd="0" destOrd="0" presId="urn:microsoft.com/office/officeart/2005/8/layout/vList2"/>
    <dgm:cxn modelId="{2B14B2E5-A8F8-4666-8805-EB9D6CB1C8C0}" srcId="{FF9BF2AA-17F8-4928-A457-724A5553C4C4}" destId="{D01C825F-0159-4E20-8894-0910456EACC1}" srcOrd="3" destOrd="0" parTransId="{98EE04C5-C147-469C-8953-34E2AB4BD645}" sibTransId="{6387344C-A614-40E1-A7BC-08285732BC01}"/>
    <dgm:cxn modelId="{756E44F1-98C9-47DD-94C5-0F51CBCC09F7}" srcId="{FF9BF2AA-17F8-4928-A457-724A5553C4C4}" destId="{441AF9B1-3850-4B7D-8DAA-E4304732A387}" srcOrd="2" destOrd="0" parTransId="{C8A28AC4-027E-4A59-8AB0-D6F4E68063B8}" sibTransId="{A6BADBED-C8C6-4817-9505-7B327B201CF5}"/>
    <dgm:cxn modelId="{3572B4F1-368B-4876-AB98-BFE66CC8D782}" type="presOf" srcId="{2C7BF900-E487-405E-B69B-CFBCD42AB759}" destId="{00BC49E5-F243-439C-999D-9DB9B3DB4F23}" srcOrd="0" destOrd="0" presId="urn:microsoft.com/office/officeart/2005/8/layout/vList2"/>
    <dgm:cxn modelId="{2E6297FD-AF01-42D3-B23F-E7E2F3B8FEF3}" type="presOf" srcId="{441AF9B1-3850-4B7D-8DAA-E4304732A387}" destId="{269878EF-8B53-42F9-87F1-85F780B5B313}" srcOrd="0" destOrd="0" presId="urn:microsoft.com/office/officeart/2005/8/layout/vList2"/>
    <dgm:cxn modelId="{D3605E4C-9247-41F5-8638-C8C03F9F1F8E}" type="presParOf" srcId="{31022DD2-9B48-44E6-905F-B7C1C048E10D}" destId="{AC2AD4A9-FAC0-4CA1-A665-A5E652E9DE6B}" srcOrd="0" destOrd="0" presId="urn:microsoft.com/office/officeart/2005/8/layout/vList2"/>
    <dgm:cxn modelId="{8AA0C971-ADA8-485D-91B1-4387C32CE664}" type="presParOf" srcId="{31022DD2-9B48-44E6-905F-B7C1C048E10D}" destId="{C7951719-03CE-4A26-AB1F-96A7E171E53F}" srcOrd="1" destOrd="0" presId="urn:microsoft.com/office/officeart/2005/8/layout/vList2"/>
    <dgm:cxn modelId="{3103AA14-D076-481E-A909-57C138F43B13}" type="presParOf" srcId="{31022DD2-9B48-44E6-905F-B7C1C048E10D}" destId="{00BC49E5-F243-439C-999D-9DB9B3DB4F23}" srcOrd="2" destOrd="0" presId="urn:microsoft.com/office/officeart/2005/8/layout/vList2"/>
    <dgm:cxn modelId="{14815C55-7D83-4FA9-A5DE-3FE1D7A46890}" type="presParOf" srcId="{31022DD2-9B48-44E6-905F-B7C1C048E10D}" destId="{D3F44716-9D0B-4319-8892-B173D0148091}" srcOrd="3" destOrd="0" presId="urn:microsoft.com/office/officeart/2005/8/layout/vList2"/>
    <dgm:cxn modelId="{C42DE749-C3F8-479B-BCEC-072113BA6999}" type="presParOf" srcId="{31022DD2-9B48-44E6-905F-B7C1C048E10D}" destId="{269878EF-8B53-42F9-87F1-85F780B5B313}" srcOrd="4" destOrd="0" presId="urn:microsoft.com/office/officeart/2005/8/layout/vList2"/>
    <dgm:cxn modelId="{316E4714-41E3-45EA-A82D-B8E5C1116859}" type="presParOf" srcId="{31022DD2-9B48-44E6-905F-B7C1C048E10D}" destId="{0E9937F5-7A8A-4B2E-BC6A-358086160D9B}" srcOrd="5" destOrd="0" presId="urn:microsoft.com/office/officeart/2005/8/layout/vList2"/>
    <dgm:cxn modelId="{9B9282AE-6FD4-463E-B12A-339F195FBA18}" type="presParOf" srcId="{31022DD2-9B48-44E6-905F-B7C1C048E10D}" destId="{42375E97-266D-4D58-A2FB-B86E07A3FF8E}" srcOrd="6" destOrd="0" presId="urn:microsoft.com/office/officeart/2005/8/layout/vList2"/>
    <dgm:cxn modelId="{03796665-D14E-4CD0-BB87-82C389A0A2BA}" type="presParOf" srcId="{31022DD2-9B48-44E6-905F-B7C1C048E10D}" destId="{9972D7B6-97E0-4D6A-8B09-470B17E348E6}" srcOrd="7" destOrd="0" presId="urn:microsoft.com/office/officeart/2005/8/layout/vList2"/>
    <dgm:cxn modelId="{D442812C-30E9-4965-887D-0FD0AED36A4D}" type="presParOf" srcId="{31022DD2-9B48-44E6-905F-B7C1C048E10D}" destId="{B1FD0681-EB36-4F53-8F42-4A145FD1EC4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9BF2AA-17F8-4928-A457-724A5553C4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D7ADC-C8DC-4595-BFF3-FF650A936AD0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>
              <a:solidFill>
                <a:prstClr val="white"/>
              </a:solidFill>
              <a:latin typeface="Tw Cen MT" panose="020B0602020104020603"/>
            </a:rPr>
            <a:t>Strong User Base</a:t>
          </a:r>
          <a:endParaRPr lang="en-US" dirty="0">
            <a:solidFill>
              <a:prstClr val="white"/>
            </a:solidFill>
            <a:latin typeface="Tw Cen MT" panose="020B0602020104020603"/>
          </a:endParaRPr>
        </a:p>
      </dgm:t>
    </dgm:pt>
    <dgm:pt modelId="{C9EBD1E5-F1DD-4AA7-B4BE-5999FF80F6BB}" type="parTrans" cxnId="{A498C2FE-E507-423B-8D25-314CE4A38FEC}">
      <dgm:prSet/>
      <dgm:spPr/>
      <dgm:t>
        <a:bodyPr/>
        <a:lstStyle/>
        <a:p>
          <a:endParaRPr lang="en-US"/>
        </a:p>
      </dgm:t>
    </dgm:pt>
    <dgm:pt modelId="{93E1E6B9-40B5-4D8B-B4AC-BFEEECA9E1D5}" type="sibTrans" cxnId="{A498C2FE-E507-423B-8D25-314CE4A38FEC}">
      <dgm:prSet/>
      <dgm:spPr/>
      <dgm:t>
        <a:bodyPr/>
        <a:lstStyle/>
        <a:p>
          <a:endParaRPr lang="en-US"/>
        </a:p>
      </dgm:t>
    </dgm:pt>
    <dgm:pt modelId="{08A64741-D3EA-4C4E-B270-F2BD94B7D223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Commercial Support</a:t>
          </a:r>
        </a:p>
      </dgm:t>
    </dgm:pt>
    <dgm:pt modelId="{0A9154CD-1D67-4840-B129-5BF63FE54267}" type="parTrans" cxnId="{227DD783-39D8-439C-B6C5-76980B9543BC}">
      <dgm:prSet/>
      <dgm:spPr/>
      <dgm:t>
        <a:bodyPr/>
        <a:lstStyle/>
        <a:p>
          <a:endParaRPr lang="en-US"/>
        </a:p>
      </dgm:t>
    </dgm:pt>
    <dgm:pt modelId="{5FA6A83A-4A95-4BFE-86D7-F3B2D566C208}" type="sibTrans" cxnId="{227DD783-39D8-439C-B6C5-76980B9543BC}">
      <dgm:prSet/>
      <dgm:spPr/>
      <dgm:t>
        <a:bodyPr/>
        <a:lstStyle/>
        <a:p>
          <a:endParaRPr lang="en-US"/>
        </a:p>
      </dgm:t>
    </dgm:pt>
    <dgm:pt modelId="{9BD0A2EA-8B52-43BE-9A5B-80066EB3F25A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CNCF Certified Kubernetes</a:t>
          </a:r>
        </a:p>
      </dgm:t>
    </dgm:pt>
    <dgm:pt modelId="{545BA453-B3BE-4E41-88F8-C73313067F47}" type="parTrans" cxnId="{5AB8A559-DB97-4D3E-93CE-0569B9B35E79}">
      <dgm:prSet/>
      <dgm:spPr/>
      <dgm:t>
        <a:bodyPr/>
        <a:lstStyle/>
        <a:p>
          <a:endParaRPr lang="en-US"/>
        </a:p>
      </dgm:t>
    </dgm:pt>
    <dgm:pt modelId="{B12F2B2A-1661-487E-ABB9-540220BAD08E}" type="sibTrans" cxnId="{5AB8A559-DB97-4D3E-93CE-0569B9B35E79}">
      <dgm:prSet/>
      <dgm:spPr/>
      <dgm:t>
        <a:bodyPr/>
        <a:lstStyle/>
        <a:p>
          <a:endParaRPr lang="en-US"/>
        </a:p>
      </dgm:t>
    </dgm:pt>
    <dgm:pt modelId="{B4BDEF32-34FB-4A6A-BD76-9A93B193705D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>
              <a:solidFill>
                <a:prstClr val="white"/>
              </a:solidFill>
              <a:latin typeface="Tw Cen MT" panose="020B0602020104020603"/>
            </a:rPr>
            <a:t>Open Source vs. Open Core</a:t>
          </a:r>
          <a:endParaRPr lang="en-US" dirty="0">
            <a:solidFill>
              <a:prstClr val="white"/>
            </a:solidFill>
            <a:latin typeface="Tw Cen MT" panose="020B0602020104020603"/>
          </a:endParaRPr>
        </a:p>
      </dgm:t>
    </dgm:pt>
    <dgm:pt modelId="{AC633D0D-860E-4454-895A-15BF61AB8F20}" type="parTrans" cxnId="{94F13089-C225-4D31-B0F1-4AACFF81B3CC}">
      <dgm:prSet/>
      <dgm:spPr/>
      <dgm:t>
        <a:bodyPr/>
        <a:lstStyle/>
        <a:p>
          <a:endParaRPr lang="en-US"/>
        </a:p>
      </dgm:t>
    </dgm:pt>
    <dgm:pt modelId="{CABDE447-CB56-484C-A2BD-6833C76E6A81}" type="sibTrans" cxnId="{94F13089-C225-4D31-B0F1-4AACFF81B3CC}">
      <dgm:prSet/>
      <dgm:spPr/>
      <dgm:t>
        <a:bodyPr/>
        <a:lstStyle/>
        <a:p>
          <a:endParaRPr lang="en-US"/>
        </a:p>
      </dgm:t>
    </dgm:pt>
    <dgm:pt modelId="{31022DD2-9B48-44E6-905F-B7C1C048E10D}" type="pres">
      <dgm:prSet presAssocID="{FF9BF2AA-17F8-4928-A457-724A5553C4C4}" presName="linear" presStyleCnt="0">
        <dgm:presLayoutVars>
          <dgm:animLvl val="lvl"/>
          <dgm:resizeHandles val="exact"/>
        </dgm:presLayoutVars>
      </dgm:prSet>
      <dgm:spPr/>
    </dgm:pt>
    <dgm:pt modelId="{E6FB8785-0498-4316-8FE0-1C9BD37A76EE}" type="pres">
      <dgm:prSet presAssocID="{9CBD7ADC-C8DC-4595-BFF3-FF650A936A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52B3A1-CD26-484C-B1D6-AEB1780BB375}" type="pres">
      <dgm:prSet presAssocID="{93E1E6B9-40B5-4D8B-B4AC-BFEEECA9E1D5}" presName="spacer" presStyleCnt="0"/>
      <dgm:spPr/>
    </dgm:pt>
    <dgm:pt modelId="{DB82FCAF-4BB5-47F1-B76B-1F8E06399651}" type="pres">
      <dgm:prSet presAssocID="{08A64741-D3EA-4C4E-B270-F2BD94B7D2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F5579ED-7922-4F5A-B69A-D23FCC897269}" type="pres">
      <dgm:prSet presAssocID="{5FA6A83A-4A95-4BFE-86D7-F3B2D566C208}" presName="spacer" presStyleCnt="0"/>
      <dgm:spPr/>
    </dgm:pt>
    <dgm:pt modelId="{109A616A-7B6A-4545-BB30-CD479E79AF5E}" type="pres">
      <dgm:prSet presAssocID="{9BD0A2EA-8B52-43BE-9A5B-80066EB3F25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0E37B5D-A11C-4B34-BFAD-BAF2891C548C}" type="pres">
      <dgm:prSet presAssocID="{B12F2B2A-1661-487E-ABB9-540220BAD08E}" presName="spacer" presStyleCnt="0"/>
      <dgm:spPr/>
    </dgm:pt>
    <dgm:pt modelId="{9BA303E6-3443-4D22-8689-8BA835446BA4}" type="pres">
      <dgm:prSet presAssocID="{B4BDEF32-34FB-4A6A-BD76-9A93B19370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C0A3B0E-23E4-4B34-90CC-91ACE1A93EB1}" type="presOf" srcId="{9BD0A2EA-8B52-43BE-9A5B-80066EB3F25A}" destId="{109A616A-7B6A-4545-BB30-CD479E79AF5E}" srcOrd="0" destOrd="0" presId="urn:microsoft.com/office/officeart/2005/8/layout/vList2"/>
    <dgm:cxn modelId="{5AB8A559-DB97-4D3E-93CE-0569B9B35E79}" srcId="{FF9BF2AA-17F8-4928-A457-724A5553C4C4}" destId="{9BD0A2EA-8B52-43BE-9A5B-80066EB3F25A}" srcOrd="2" destOrd="0" parTransId="{545BA453-B3BE-4E41-88F8-C73313067F47}" sibTransId="{B12F2B2A-1661-487E-ABB9-540220BAD08E}"/>
    <dgm:cxn modelId="{227DD783-39D8-439C-B6C5-76980B9543BC}" srcId="{FF9BF2AA-17F8-4928-A457-724A5553C4C4}" destId="{08A64741-D3EA-4C4E-B270-F2BD94B7D223}" srcOrd="1" destOrd="0" parTransId="{0A9154CD-1D67-4840-B129-5BF63FE54267}" sibTransId="{5FA6A83A-4A95-4BFE-86D7-F3B2D566C208}"/>
    <dgm:cxn modelId="{94F13089-C225-4D31-B0F1-4AACFF81B3CC}" srcId="{FF9BF2AA-17F8-4928-A457-724A5553C4C4}" destId="{B4BDEF32-34FB-4A6A-BD76-9A93B193705D}" srcOrd="3" destOrd="0" parTransId="{AC633D0D-860E-4454-895A-15BF61AB8F20}" sibTransId="{CABDE447-CB56-484C-A2BD-6833C76E6A81}"/>
    <dgm:cxn modelId="{B4B6DDA0-FC63-4726-8FF4-F24130A8D283}" type="presOf" srcId="{9CBD7ADC-C8DC-4595-BFF3-FF650A936AD0}" destId="{E6FB8785-0498-4316-8FE0-1C9BD37A76EE}" srcOrd="0" destOrd="0" presId="urn:microsoft.com/office/officeart/2005/8/layout/vList2"/>
    <dgm:cxn modelId="{BCCFBCA6-E33D-4C54-B3E1-B2224C96D279}" type="presOf" srcId="{B4BDEF32-34FB-4A6A-BD76-9A93B193705D}" destId="{9BA303E6-3443-4D22-8689-8BA835446BA4}" srcOrd="0" destOrd="0" presId="urn:microsoft.com/office/officeart/2005/8/layout/vList2"/>
    <dgm:cxn modelId="{5E272DC5-08B2-4CDA-9D1E-7B1D3DB8B805}" type="presOf" srcId="{08A64741-D3EA-4C4E-B270-F2BD94B7D223}" destId="{DB82FCAF-4BB5-47F1-B76B-1F8E06399651}" srcOrd="0" destOrd="0" presId="urn:microsoft.com/office/officeart/2005/8/layout/vList2"/>
    <dgm:cxn modelId="{1151FCE3-6111-40A4-B478-53B77403196D}" type="presOf" srcId="{FF9BF2AA-17F8-4928-A457-724A5553C4C4}" destId="{31022DD2-9B48-44E6-905F-B7C1C048E10D}" srcOrd="0" destOrd="0" presId="urn:microsoft.com/office/officeart/2005/8/layout/vList2"/>
    <dgm:cxn modelId="{A498C2FE-E507-423B-8D25-314CE4A38FEC}" srcId="{FF9BF2AA-17F8-4928-A457-724A5553C4C4}" destId="{9CBD7ADC-C8DC-4595-BFF3-FF650A936AD0}" srcOrd="0" destOrd="0" parTransId="{C9EBD1E5-F1DD-4AA7-B4BE-5999FF80F6BB}" sibTransId="{93E1E6B9-40B5-4D8B-B4AC-BFEEECA9E1D5}"/>
    <dgm:cxn modelId="{6570B561-60E6-4E74-BAA6-2E84DB5BA0D2}" type="presParOf" srcId="{31022DD2-9B48-44E6-905F-B7C1C048E10D}" destId="{E6FB8785-0498-4316-8FE0-1C9BD37A76EE}" srcOrd="0" destOrd="0" presId="urn:microsoft.com/office/officeart/2005/8/layout/vList2"/>
    <dgm:cxn modelId="{827D6F59-46A5-4651-BEA5-2F0FE14A74BD}" type="presParOf" srcId="{31022DD2-9B48-44E6-905F-B7C1C048E10D}" destId="{FD52B3A1-CD26-484C-B1D6-AEB1780BB375}" srcOrd="1" destOrd="0" presId="urn:microsoft.com/office/officeart/2005/8/layout/vList2"/>
    <dgm:cxn modelId="{B8FB63E9-CB44-4030-B42D-0E53D7CFD588}" type="presParOf" srcId="{31022DD2-9B48-44E6-905F-B7C1C048E10D}" destId="{DB82FCAF-4BB5-47F1-B76B-1F8E06399651}" srcOrd="2" destOrd="0" presId="urn:microsoft.com/office/officeart/2005/8/layout/vList2"/>
    <dgm:cxn modelId="{2366BB35-8585-4138-92E0-EC5C524CE55C}" type="presParOf" srcId="{31022DD2-9B48-44E6-905F-B7C1C048E10D}" destId="{CF5579ED-7922-4F5A-B69A-D23FCC897269}" srcOrd="3" destOrd="0" presId="urn:microsoft.com/office/officeart/2005/8/layout/vList2"/>
    <dgm:cxn modelId="{30D3BFC2-5DC2-4384-9193-68A65487C326}" type="presParOf" srcId="{31022DD2-9B48-44E6-905F-B7C1C048E10D}" destId="{109A616A-7B6A-4545-BB30-CD479E79AF5E}" srcOrd="4" destOrd="0" presId="urn:microsoft.com/office/officeart/2005/8/layout/vList2"/>
    <dgm:cxn modelId="{CDCA1330-D3ED-465F-8F4F-32A600149AA8}" type="presParOf" srcId="{31022DD2-9B48-44E6-905F-B7C1C048E10D}" destId="{40E37B5D-A11C-4B34-BFAD-BAF2891C548C}" srcOrd="5" destOrd="0" presId="urn:microsoft.com/office/officeart/2005/8/layout/vList2"/>
    <dgm:cxn modelId="{A555FD70-CC5B-4FEF-8E8B-55C46168887C}" type="presParOf" srcId="{31022DD2-9B48-44E6-905F-B7C1C048E10D}" destId="{9BA303E6-3443-4D22-8689-8BA835446BA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9BF2AA-17F8-4928-A457-724A5553C4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D7ADC-C8DC-4595-BFF3-FF650A936AD0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Open Source?</a:t>
          </a:r>
        </a:p>
      </dgm:t>
    </dgm:pt>
    <dgm:pt modelId="{C9EBD1E5-F1DD-4AA7-B4BE-5999FF80F6BB}" type="parTrans" cxnId="{A498C2FE-E507-423B-8D25-314CE4A38FEC}">
      <dgm:prSet/>
      <dgm:spPr/>
      <dgm:t>
        <a:bodyPr/>
        <a:lstStyle/>
        <a:p>
          <a:endParaRPr lang="en-US"/>
        </a:p>
      </dgm:t>
    </dgm:pt>
    <dgm:pt modelId="{93E1E6B9-40B5-4D8B-B4AC-BFEEECA9E1D5}" type="sibTrans" cxnId="{A498C2FE-E507-423B-8D25-314CE4A38FEC}">
      <dgm:prSet/>
      <dgm:spPr/>
      <dgm:t>
        <a:bodyPr/>
        <a:lstStyle/>
        <a:p>
          <a:endParaRPr lang="en-US"/>
        </a:p>
      </dgm:t>
    </dgm:pt>
    <dgm:pt modelId="{53D0CF7D-7660-42F1-847A-6F1C4399E743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Existing Contracts</a:t>
          </a:r>
        </a:p>
      </dgm:t>
    </dgm:pt>
    <dgm:pt modelId="{8A491C42-033A-43EA-A572-F25F6DB45C0B}" type="parTrans" cxnId="{7EC8954D-A543-44E0-87CA-1F5DC61B1107}">
      <dgm:prSet/>
      <dgm:spPr/>
      <dgm:t>
        <a:bodyPr/>
        <a:lstStyle/>
        <a:p>
          <a:endParaRPr lang="en-US"/>
        </a:p>
      </dgm:t>
    </dgm:pt>
    <dgm:pt modelId="{5C56F7BF-483A-4726-A669-CECAFBC867D5}" type="sibTrans" cxnId="{7EC8954D-A543-44E0-87CA-1F5DC61B1107}">
      <dgm:prSet/>
      <dgm:spPr/>
      <dgm:t>
        <a:bodyPr/>
        <a:lstStyle/>
        <a:p>
          <a:endParaRPr lang="en-US"/>
        </a:p>
      </dgm:t>
    </dgm:pt>
    <dgm:pt modelId="{B8085E9C-7D92-499B-ACD4-EBF42A7AA289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Existing Relationships</a:t>
          </a:r>
        </a:p>
      </dgm:t>
    </dgm:pt>
    <dgm:pt modelId="{45EBDCAC-D771-455B-B2B1-016B68D6C8E3}" type="parTrans" cxnId="{97356610-173F-40D6-B24D-7AAEA445CF0E}">
      <dgm:prSet/>
      <dgm:spPr/>
      <dgm:t>
        <a:bodyPr/>
        <a:lstStyle/>
        <a:p>
          <a:endParaRPr lang="en-US"/>
        </a:p>
      </dgm:t>
    </dgm:pt>
    <dgm:pt modelId="{CF4E58ED-1073-4382-8065-006980A875B2}" type="sibTrans" cxnId="{97356610-173F-40D6-B24D-7AAEA445CF0E}">
      <dgm:prSet/>
      <dgm:spPr/>
      <dgm:t>
        <a:bodyPr/>
        <a:lstStyle/>
        <a:p>
          <a:endParaRPr lang="en-US"/>
        </a:p>
      </dgm:t>
    </dgm:pt>
    <dgm:pt modelId="{42F3B574-8A98-42EE-BC67-832DC0432F09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Regulatory Concerns</a:t>
          </a:r>
        </a:p>
      </dgm:t>
    </dgm:pt>
    <dgm:pt modelId="{A9BE7388-AFF0-4A7A-95B4-8018C470E44F}" type="parTrans" cxnId="{82724788-4E5F-42B6-96E2-26E1E7A76DA2}">
      <dgm:prSet/>
      <dgm:spPr/>
      <dgm:t>
        <a:bodyPr/>
        <a:lstStyle/>
        <a:p>
          <a:endParaRPr lang="en-US"/>
        </a:p>
      </dgm:t>
    </dgm:pt>
    <dgm:pt modelId="{727A8F94-2921-4929-9277-CD6A6AE471D0}" type="sibTrans" cxnId="{82724788-4E5F-42B6-96E2-26E1E7A76DA2}">
      <dgm:prSet/>
      <dgm:spPr/>
      <dgm:t>
        <a:bodyPr/>
        <a:lstStyle/>
        <a:p>
          <a:endParaRPr lang="en-US"/>
        </a:p>
      </dgm:t>
    </dgm:pt>
    <dgm:pt modelId="{7AC79FE5-FD20-4FCC-8EAA-20D6E557D45B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SLAs</a:t>
          </a:r>
        </a:p>
      </dgm:t>
    </dgm:pt>
    <dgm:pt modelId="{0A1883F8-B681-4881-BD55-1E2F83FF8C90}" type="parTrans" cxnId="{5D726A44-E76F-4E4E-BD51-3D2829154ADE}">
      <dgm:prSet/>
      <dgm:spPr/>
      <dgm:t>
        <a:bodyPr/>
        <a:lstStyle/>
        <a:p>
          <a:endParaRPr lang="en-US"/>
        </a:p>
      </dgm:t>
    </dgm:pt>
    <dgm:pt modelId="{599B880B-8363-4FB5-BFB0-C9649C066900}" type="sibTrans" cxnId="{5D726A44-E76F-4E4E-BD51-3D2829154ADE}">
      <dgm:prSet/>
      <dgm:spPr/>
      <dgm:t>
        <a:bodyPr/>
        <a:lstStyle/>
        <a:p>
          <a:endParaRPr lang="en-US"/>
        </a:p>
      </dgm:t>
    </dgm:pt>
    <dgm:pt modelId="{602A7C94-6694-4D6E-9697-BB84D9E46691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CNCF Certified Kubernetes</a:t>
          </a:r>
        </a:p>
      </dgm:t>
    </dgm:pt>
    <dgm:pt modelId="{E7845263-0088-49CF-9FC1-7EFFC9FCC32E}" type="parTrans" cxnId="{58486C95-5835-4414-BD8E-431F36C335E7}">
      <dgm:prSet/>
      <dgm:spPr/>
      <dgm:t>
        <a:bodyPr/>
        <a:lstStyle/>
        <a:p>
          <a:endParaRPr lang="en-US"/>
        </a:p>
      </dgm:t>
    </dgm:pt>
    <dgm:pt modelId="{AB11BB8C-7352-4C8D-840D-57A329D77842}" type="sibTrans" cxnId="{58486C95-5835-4414-BD8E-431F36C335E7}">
      <dgm:prSet/>
      <dgm:spPr/>
      <dgm:t>
        <a:bodyPr/>
        <a:lstStyle/>
        <a:p>
          <a:endParaRPr lang="en-US"/>
        </a:p>
      </dgm:t>
    </dgm:pt>
    <dgm:pt modelId="{31022DD2-9B48-44E6-905F-B7C1C048E10D}" type="pres">
      <dgm:prSet presAssocID="{FF9BF2AA-17F8-4928-A457-724A5553C4C4}" presName="linear" presStyleCnt="0">
        <dgm:presLayoutVars>
          <dgm:animLvl val="lvl"/>
          <dgm:resizeHandles val="exact"/>
        </dgm:presLayoutVars>
      </dgm:prSet>
      <dgm:spPr/>
    </dgm:pt>
    <dgm:pt modelId="{26C01F5E-C957-4CEA-8080-867ADC66F428}" type="pres">
      <dgm:prSet presAssocID="{602A7C94-6694-4D6E-9697-BB84D9E4669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9C8B15B-6241-4FD6-A5BD-E90D5B612448}" type="pres">
      <dgm:prSet presAssocID="{AB11BB8C-7352-4C8D-840D-57A329D77842}" presName="spacer" presStyleCnt="0"/>
      <dgm:spPr/>
    </dgm:pt>
    <dgm:pt modelId="{E6FB8785-0498-4316-8FE0-1C9BD37A76EE}" type="pres">
      <dgm:prSet presAssocID="{9CBD7ADC-C8DC-4595-BFF3-FF650A936AD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58235EE-9C19-403F-AC72-A160298BCC13}" type="pres">
      <dgm:prSet presAssocID="{93E1E6B9-40B5-4D8B-B4AC-BFEEECA9E1D5}" presName="spacer" presStyleCnt="0"/>
      <dgm:spPr/>
    </dgm:pt>
    <dgm:pt modelId="{FB56543B-7090-4E57-B1B9-172134D566CF}" type="pres">
      <dgm:prSet presAssocID="{53D0CF7D-7660-42F1-847A-6F1C4399E74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1EFA163-C4DE-432A-A92D-C0E270B79708}" type="pres">
      <dgm:prSet presAssocID="{5C56F7BF-483A-4726-A669-CECAFBC867D5}" presName="spacer" presStyleCnt="0"/>
      <dgm:spPr/>
    </dgm:pt>
    <dgm:pt modelId="{C8444791-1A12-49D9-A35E-3A69FC3627C0}" type="pres">
      <dgm:prSet presAssocID="{B8085E9C-7D92-499B-ACD4-EBF42A7AA28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0ED6E90-7A09-431B-BA49-6BF0C410572A}" type="pres">
      <dgm:prSet presAssocID="{CF4E58ED-1073-4382-8065-006980A875B2}" presName="spacer" presStyleCnt="0"/>
      <dgm:spPr/>
    </dgm:pt>
    <dgm:pt modelId="{C685CDEA-2634-4FE2-8D3F-3618170D4324}" type="pres">
      <dgm:prSet presAssocID="{42F3B574-8A98-42EE-BC67-832DC0432F0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93F9C19-9736-4B74-A067-2C5165D7B5CB}" type="pres">
      <dgm:prSet presAssocID="{727A8F94-2921-4929-9277-CD6A6AE471D0}" presName="spacer" presStyleCnt="0"/>
      <dgm:spPr/>
    </dgm:pt>
    <dgm:pt modelId="{5DE1342B-641F-4FEE-993A-77683A422AC3}" type="pres">
      <dgm:prSet presAssocID="{7AC79FE5-FD20-4FCC-8EAA-20D6E557D45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7356610-173F-40D6-B24D-7AAEA445CF0E}" srcId="{FF9BF2AA-17F8-4928-A457-724A5553C4C4}" destId="{B8085E9C-7D92-499B-ACD4-EBF42A7AA289}" srcOrd="3" destOrd="0" parTransId="{45EBDCAC-D771-455B-B2B1-016B68D6C8E3}" sibTransId="{CF4E58ED-1073-4382-8065-006980A875B2}"/>
    <dgm:cxn modelId="{5D726A44-E76F-4E4E-BD51-3D2829154ADE}" srcId="{FF9BF2AA-17F8-4928-A457-724A5553C4C4}" destId="{7AC79FE5-FD20-4FCC-8EAA-20D6E557D45B}" srcOrd="5" destOrd="0" parTransId="{0A1883F8-B681-4881-BD55-1E2F83FF8C90}" sibTransId="{599B880B-8363-4FB5-BFB0-C9649C066900}"/>
    <dgm:cxn modelId="{7EC8954D-A543-44E0-87CA-1F5DC61B1107}" srcId="{FF9BF2AA-17F8-4928-A457-724A5553C4C4}" destId="{53D0CF7D-7660-42F1-847A-6F1C4399E743}" srcOrd="2" destOrd="0" parTransId="{8A491C42-033A-43EA-A572-F25F6DB45C0B}" sibTransId="{5C56F7BF-483A-4726-A669-CECAFBC867D5}"/>
    <dgm:cxn modelId="{455F3669-D7B4-4163-A424-E4128F08A743}" type="presOf" srcId="{B8085E9C-7D92-499B-ACD4-EBF42A7AA289}" destId="{C8444791-1A12-49D9-A35E-3A69FC3627C0}" srcOrd="0" destOrd="0" presId="urn:microsoft.com/office/officeart/2005/8/layout/vList2"/>
    <dgm:cxn modelId="{82724788-4E5F-42B6-96E2-26E1E7A76DA2}" srcId="{FF9BF2AA-17F8-4928-A457-724A5553C4C4}" destId="{42F3B574-8A98-42EE-BC67-832DC0432F09}" srcOrd="4" destOrd="0" parTransId="{A9BE7388-AFF0-4A7A-95B4-8018C470E44F}" sibTransId="{727A8F94-2921-4929-9277-CD6A6AE471D0}"/>
    <dgm:cxn modelId="{2E218B89-12D7-4B60-8E4D-6DF0E26B13E6}" type="presOf" srcId="{42F3B574-8A98-42EE-BC67-832DC0432F09}" destId="{C685CDEA-2634-4FE2-8D3F-3618170D4324}" srcOrd="0" destOrd="0" presId="urn:microsoft.com/office/officeart/2005/8/layout/vList2"/>
    <dgm:cxn modelId="{58486C95-5835-4414-BD8E-431F36C335E7}" srcId="{FF9BF2AA-17F8-4928-A457-724A5553C4C4}" destId="{602A7C94-6694-4D6E-9697-BB84D9E46691}" srcOrd="0" destOrd="0" parTransId="{E7845263-0088-49CF-9FC1-7EFFC9FCC32E}" sibTransId="{AB11BB8C-7352-4C8D-840D-57A329D77842}"/>
    <dgm:cxn modelId="{B4B6DDA0-FC63-4726-8FF4-F24130A8D283}" type="presOf" srcId="{9CBD7ADC-C8DC-4595-BFF3-FF650A936AD0}" destId="{E6FB8785-0498-4316-8FE0-1C9BD37A76EE}" srcOrd="0" destOrd="0" presId="urn:microsoft.com/office/officeart/2005/8/layout/vList2"/>
    <dgm:cxn modelId="{F7E1ABC5-1C3C-49C3-92CA-CE6F17E24138}" type="presOf" srcId="{602A7C94-6694-4D6E-9697-BB84D9E46691}" destId="{26C01F5E-C957-4CEA-8080-867ADC66F428}" srcOrd="0" destOrd="0" presId="urn:microsoft.com/office/officeart/2005/8/layout/vList2"/>
    <dgm:cxn modelId="{1151FCE3-6111-40A4-B478-53B77403196D}" type="presOf" srcId="{FF9BF2AA-17F8-4928-A457-724A5553C4C4}" destId="{31022DD2-9B48-44E6-905F-B7C1C048E10D}" srcOrd="0" destOrd="0" presId="urn:microsoft.com/office/officeart/2005/8/layout/vList2"/>
    <dgm:cxn modelId="{CDB0E5F4-92C3-45DA-94FB-A3043C0F4F04}" type="presOf" srcId="{53D0CF7D-7660-42F1-847A-6F1C4399E743}" destId="{FB56543B-7090-4E57-B1B9-172134D566CF}" srcOrd="0" destOrd="0" presId="urn:microsoft.com/office/officeart/2005/8/layout/vList2"/>
    <dgm:cxn modelId="{E14408F9-A708-4DFD-920F-E82DC648EC95}" type="presOf" srcId="{7AC79FE5-FD20-4FCC-8EAA-20D6E557D45B}" destId="{5DE1342B-641F-4FEE-993A-77683A422AC3}" srcOrd="0" destOrd="0" presId="urn:microsoft.com/office/officeart/2005/8/layout/vList2"/>
    <dgm:cxn modelId="{A498C2FE-E507-423B-8D25-314CE4A38FEC}" srcId="{FF9BF2AA-17F8-4928-A457-724A5553C4C4}" destId="{9CBD7ADC-C8DC-4595-BFF3-FF650A936AD0}" srcOrd="1" destOrd="0" parTransId="{C9EBD1E5-F1DD-4AA7-B4BE-5999FF80F6BB}" sibTransId="{93E1E6B9-40B5-4D8B-B4AC-BFEEECA9E1D5}"/>
    <dgm:cxn modelId="{85BC333A-69A7-4870-8AD5-68B062FE9357}" type="presParOf" srcId="{31022DD2-9B48-44E6-905F-B7C1C048E10D}" destId="{26C01F5E-C957-4CEA-8080-867ADC66F428}" srcOrd="0" destOrd="0" presId="urn:microsoft.com/office/officeart/2005/8/layout/vList2"/>
    <dgm:cxn modelId="{ADE8194A-16E7-4C94-A491-46374FB7DEA4}" type="presParOf" srcId="{31022DD2-9B48-44E6-905F-B7C1C048E10D}" destId="{09C8B15B-6241-4FD6-A5BD-E90D5B612448}" srcOrd="1" destOrd="0" presId="urn:microsoft.com/office/officeart/2005/8/layout/vList2"/>
    <dgm:cxn modelId="{6570B561-60E6-4E74-BAA6-2E84DB5BA0D2}" type="presParOf" srcId="{31022DD2-9B48-44E6-905F-B7C1C048E10D}" destId="{E6FB8785-0498-4316-8FE0-1C9BD37A76EE}" srcOrd="2" destOrd="0" presId="urn:microsoft.com/office/officeart/2005/8/layout/vList2"/>
    <dgm:cxn modelId="{85DF6B97-D1B2-49A5-AF11-C1E1BDC0E15F}" type="presParOf" srcId="{31022DD2-9B48-44E6-905F-B7C1C048E10D}" destId="{C58235EE-9C19-403F-AC72-A160298BCC13}" srcOrd="3" destOrd="0" presId="urn:microsoft.com/office/officeart/2005/8/layout/vList2"/>
    <dgm:cxn modelId="{1C63978F-751A-4183-A6D4-0213A74E2F05}" type="presParOf" srcId="{31022DD2-9B48-44E6-905F-B7C1C048E10D}" destId="{FB56543B-7090-4E57-B1B9-172134D566CF}" srcOrd="4" destOrd="0" presId="urn:microsoft.com/office/officeart/2005/8/layout/vList2"/>
    <dgm:cxn modelId="{F2874299-3605-4643-84C2-E7BBDF196E20}" type="presParOf" srcId="{31022DD2-9B48-44E6-905F-B7C1C048E10D}" destId="{11EFA163-C4DE-432A-A92D-C0E270B79708}" srcOrd="5" destOrd="0" presId="urn:microsoft.com/office/officeart/2005/8/layout/vList2"/>
    <dgm:cxn modelId="{7C405EFA-17E2-4852-BD24-31B20231FA69}" type="presParOf" srcId="{31022DD2-9B48-44E6-905F-B7C1C048E10D}" destId="{C8444791-1A12-49D9-A35E-3A69FC3627C0}" srcOrd="6" destOrd="0" presId="urn:microsoft.com/office/officeart/2005/8/layout/vList2"/>
    <dgm:cxn modelId="{CF695228-E8EC-42AE-A58D-388C79B0E363}" type="presParOf" srcId="{31022DD2-9B48-44E6-905F-B7C1C048E10D}" destId="{C0ED6E90-7A09-431B-BA49-6BF0C410572A}" srcOrd="7" destOrd="0" presId="urn:microsoft.com/office/officeart/2005/8/layout/vList2"/>
    <dgm:cxn modelId="{97D53D84-6A05-4C3F-959C-24E3DEED2BD6}" type="presParOf" srcId="{31022DD2-9B48-44E6-905F-B7C1C048E10D}" destId="{C685CDEA-2634-4FE2-8D3F-3618170D4324}" srcOrd="8" destOrd="0" presId="urn:microsoft.com/office/officeart/2005/8/layout/vList2"/>
    <dgm:cxn modelId="{968AD1B4-D5A6-4C2A-A2D2-BD6FA8A1EF2F}" type="presParOf" srcId="{31022DD2-9B48-44E6-905F-B7C1C048E10D}" destId="{093F9C19-9736-4B74-A067-2C5165D7B5CB}" srcOrd="9" destOrd="0" presId="urn:microsoft.com/office/officeart/2005/8/layout/vList2"/>
    <dgm:cxn modelId="{8EA058FF-D660-4809-8D4F-51F5DDFBCA95}" type="presParOf" srcId="{31022DD2-9B48-44E6-905F-B7C1C048E10D}" destId="{5DE1342B-641F-4FEE-993A-77683A422AC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9BF2AA-17F8-4928-A457-724A5553C4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D7ADC-C8DC-4595-BFF3-FF650A936AD0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Cost</a:t>
          </a:r>
        </a:p>
      </dgm:t>
    </dgm:pt>
    <dgm:pt modelId="{C9EBD1E5-F1DD-4AA7-B4BE-5999FF80F6BB}" type="parTrans" cxnId="{A498C2FE-E507-423B-8D25-314CE4A38FEC}">
      <dgm:prSet/>
      <dgm:spPr/>
      <dgm:t>
        <a:bodyPr/>
        <a:lstStyle/>
        <a:p>
          <a:endParaRPr lang="en-US"/>
        </a:p>
      </dgm:t>
    </dgm:pt>
    <dgm:pt modelId="{93E1E6B9-40B5-4D8B-B4AC-BFEEECA9E1D5}" type="sibTrans" cxnId="{A498C2FE-E507-423B-8D25-314CE4A38FEC}">
      <dgm:prSet/>
      <dgm:spPr/>
      <dgm:t>
        <a:bodyPr/>
        <a:lstStyle/>
        <a:p>
          <a:endParaRPr lang="en-US"/>
        </a:p>
      </dgm:t>
    </dgm:pt>
    <dgm:pt modelId="{53D0CF7D-7660-42F1-847A-6F1C4399E743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Uptime</a:t>
          </a:r>
        </a:p>
      </dgm:t>
    </dgm:pt>
    <dgm:pt modelId="{8A491C42-033A-43EA-A572-F25F6DB45C0B}" type="parTrans" cxnId="{7EC8954D-A543-44E0-87CA-1F5DC61B1107}">
      <dgm:prSet/>
      <dgm:spPr/>
      <dgm:t>
        <a:bodyPr/>
        <a:lstStyle/>
        <a:p>
          <a:endParaRPr lang="en-US"/>
        </a:p>
      </dgm:t>
    </dgm:pt>
    <dgm:pt modelId="{5C56F7BF-483A-4726-A669-CECAFBC867D5}" type="sibTrans" cxnId="{7EC8954D-A543-44E0-87CA-1F5DC61B1107}">
      <dgm:prSet/>
      <dgm:spPr/>
      <dgm:t>
        <a:bodyPr/>
        <a:lstStyle/>
        <a:p>
          <a:endParaRPr lang="en-US"/>
        </a:p>
      </dgm:t>
    </dgm:pt>
    <dgm:pt modelId="{B8085E9C-7D92-499B-ACD4-EBF42A7AA289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Speed</a:t>
          </a:r>
        </a:p>
      </dgm:t>
    </dgm:pt>
    <dgm:pt modelId="{45EBDCAC-D771-455B-B2B1-016B68D6C8E3}" type="parTrans" cxnId="{97356610-173F-40D6-B24D-7AAEA445CF0E}">
      <dgm:prSet/>
      <dgm:spPr/>
      <dgm:t>
        <a:bodyPr/>
        <a:lstStyle/>
        <a:p>
          <a:endParaRPr lang="en-US"/>
        </a:p>
      </dgm:t>
    </dgm:pt>
    <dgm:pt modelId="{CF4E58ED-1073-4382-8065-006980A875B2}" type="sibTrans" cxnId="{97356610-173F-40D6-B24D-7AAEA445CF0E}">
      <dgm:prSet/>
      <dgm:spPr/>
      <dgm:t>
        <a:bodyPr/>
        <a:lstStyle/>
        <a:p>
          <a:endParaRPr lang="en-US"/>
        </a:p>
      </dgm:t>
    </dgm:pt>
    <dgm:pt modelId="{42F3B574-8A98-42EE-BC67-832DC0432F09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Extra Features</a:t>
          </a:r>
        </a:p>
      </dgm:t>
    </dgm:pt>
    <dgm:pt modelId="{A9BE7388-AFF0-4A7A-95B4-8018C470E44F}" type="parTrans" cxnId="{82724788-4E5F-42B6-96E2-26E1E7A76DA2}">
      <dgm:prSet/>
      <dgm:spPr/>
      <dgm:t>
        <a:bodyPr/>
        <a:lstStyle/>
        <a:p>
          <a:endParaRPr lang="en-US"/>
        </a:p>
      </dgm:t>
    </dgm:pt>
    <dgm:pt modelId="{727A8F94-2921-4929-9277-CD6A6AE471D0}" type="sibTrans" cxnId="{82724788-4E5F-42B6-96E2-26E1E7A76DA2}">
      <dgm:prSet/>
      <dgm:spPr/>
      <dgm:t>
        <a:bodyPr/>
        <a:lstStyle/>
        <a:p>
          <a:endParaRPr lang="en-US"/>
        </a:p>
      </dgm:t>
    </dgm:pt>
    <dgm:pt modelId="{7AC79FE5-FD20-4FCC-8EAA-20D6E557D45B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Upgrades</a:t>
          </a:r>
        </a:p>
      </dgm:t>
    </dgm:pt>
    <dgm:pt modelId="{0A1883F8-B681-4881-BD55-1E2F83FF8C90}" type="parTrans" cxnId="{5D726A44-E76F-4E4E-BD51-3D2829154ADE}">
      <dgm:prSet/>
      <dgm:spPr/>
      <dgm:t>
        <a:bodyPr/>
        <a:lstStyle/>
        <a:p>
          <a:endParaRPr lang="en-US"/>
        </a:p>
      </dgm:t>
    </dgm:pt>
    <dgm:pt modelId="{599B880B-8363-4FB5-BFB0-C9649C066900}" type="sibTrans" cxnId="{5D726A44-E76F-4E4E-BD51-3D2829154ADE}">
      <dgm:prSet/>
      <dgm:spPr/>
      <dgm:t>
        <a:bodyPr/>
        <a:lstStyle/>
        <a:p>
          <a:endParaRPr lang="en-US"/>
        </a:p>
      </dgm:t>
    </dgm:pt>
    <dgm:pt modelId="{31022DD2-9B48-44E6-905F-B7C1C048E10D}" type="pres">
      <dgm:prSet presAssocID="{FF9BF2AA-17F8-4928-A457-724A5553C4C4}" presName="linear" presStyleCnt="0">
        <dgm:presLayoutVars>
          <dgm:animLvl val="lvl"/>
          <dgm:resizeHandles val="exact"/>
        </dgm:presLayoutVars>
      </dgm:prSet>
      <dgm:spPr/>
    </dgm:pt>
    <dgm:pt modelId="{E6FB8785-0498-4316-8FE0-1C9BD37A76EE}" type="pres">
      <dgm:prSet presAssocID="{9CBD7ADC-C8DC-4595-BFF3-FF650A936AD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8235EE-9C19-403F-AC72-A160298BCC13}" type="pres">
      <dgm:prSet presAssocID="{93E1E6B9-40B5-4D8B-B4AC-BFEEECA9E1D5}" presName="spacer" presStyleCnt="0"/>
      <dgm:spPr/>
    </dgm:pt>
    <dgm:pt modelId="{FB56543B-7090-4E57-B1B9-172134D566CF}" type="pres">
      <dgm:prSet presAssocID="{53D0CF7D-7660-42F1-847A-6F1C4399E7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EFA163-C4DE-432A-A92D-C0E270B79708}" type="pres">
      <dgm:prSet presAssocID="{5C56F7BF-483A-4726-A669-CECAFBC867D5}" presName="spacer" presStyleCnt="0"/>
      <dgm:spPr/>
    </dgm:pt>
    <dgm:pt modelId="{C8444791-1A12-49D9-A35E-3A69FC3627C0}" type="pres">
      <dgm:prSet presAssocID="{B8085E9C-7D92-499B-ACD4-EBF42A7AA2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0ED6E90-7A09-431B-BA49-6BF0C410572A}" type="pres">
      <dgm:prSet presAssocID="{CF4E58ED-1073-4382-8065-006980A875B2}" presName="spacer" presStyleCnt="0"/>
      <dgm:spPr/>
    </dgm:pt>
    <dgm:pt modelId="{C685CDEA-2634-4FE2-8D3F-3618170D4324}" type="pres">
      <dgm:prSet presAssocID="{42F3B574-8A98-42EE-BC67-832DC0432F0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93F9C19-9736-4B74-A067-2C5165D7B5CB}" type="pres">
      <dgm:prSet presAssocID="{727A8F94-2921-4929-9277-CD6A6AE471D0}" presName="spacer" presStyleCnt="0"/>
      <dgm:spPr/>
    </dgm:pt>
    <dgm:pt modelId="{5DE1342B-641F-4FEE-993A-77683A422AC3}" type="pres">
      <dgm:prSet presAssocID="{7AC79FE5-FD20-4FCC-8EAA-20D6E557D45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7356610-173F-40D6-B24D-7AAEA445CF0E}" srcId="{FF9BF2AA-17F8-4928-A457-724A5553C4C4}" destId="{B8085E9C-7D92-499B-ACD4-EBF42A7AA289}" srcOrd="2" destOrd="0" parTransId="{45EBDCAC-D771-455B-B2B1-016B68D6C8E3}" sibTransId="{CF4E58ED-1073-4382-8065-006980A875B2}"/>
    <dgm:cxn modelId="{5D726A44-E76F-4E4E-BD51-3D2829154ADE}" srcId="{FF9BF2AA-17F8-4928-A457-724A5553C4C4}" destId="{7AC79FE5-FD20-4FCC-8EAA-20D6E557D45B}" srcOrd="4" destOrd="0" parTransId="{0A1883F8-B681-4881-BD55-1E2F83FF8C90}" sibTransId="{599B880B-8363-4FB5-BFB0-C9649C066900}"/>
    <dgm:cxn modelId="{7EC8954D-A543-44E0-87CA-1F5DC61B1107}" srcId="{FF9BF2AA-17F8-4928-A457-724A5553C4C4}" destId="{53D0CF7D-7660-42F1-847A-6F1C4399E743}" srcOrd="1" destOrd="0" parTransId="{8A491C42-033A-43EA-A572-F25F6DB45C0B}" sibTransId="{5C56F7BF-483A-4726-A669-CECAFBC867D5}"/>
    <dgm:cxn modelId="{455F3669-D7B4-4163-A424-E4128F08A743}" type="presOf" srcId="{B8085E9C-7D92-499B-ACD4-EBF42A7AA289}" destId="{C8444791-1A12-49D9-A35E-3A69FC3627C0}" srcOrd="0" destOrd="0" presId="urn:microsoft.com/office/officeart/2005/8/layout/vList2"/>
    <dgm:cxn modelId="{82724788-4E5F-42B6-96E2-26E1E7A76DA2}" srcId="{FF9BF2AA-17F8-4928-A457-724A5553C4C4}" destId="{42F3B574-8A98-42EE-BC67-832DC0432F09}" srcOrd="3" destOrd="0" parTransId="{A9BE7388-AFF0-4A7A-95B4-8018C470E44F}" sibTransId="{727A8F94-2921-4929-9277-CD6A6AE471D0}"/>
    <dgm:cxn modelId="{2E218B89-12D7-4B60-8E4D-6DF0E26B13E6}" type="presOf" srcId="{42F3B574-8A98-42EE-BC67-832DC0432F09}" destId="{C685CDEA-2634-4FE2-8D3F-3618170D4324}" srcOrd="0" destOrd="0" presId="urn:microsoft.com/office/officeart/2005/8/layout/vList2"/>
    <dgm:cxn modelId="{B4B6DDA0-FC63-4726-8FF4-F24130A8D283}" type="presOf" srcId="{9CBD7ADC-C8DC-4595-BFF3-FF650A936AD0}" destId="{E6FB8785-0498-4316-8FE0-1C9BD37A76EE}" srcOrd="0" destOrd="0" presId="urn:microsoft.com/office/officeart/2005/8/layout/vList2"/>
    <dgm:cxn modelId="{1151FCE3-6111-40A4-B478-53B77403196D}" type="presOf" srcId="{FF9BF2AA-17F8-4928-A457-724A5553C4C4}" destId="{31022DD2-9B48-44E6-905F-B7C1C048E10D}" srcOrd="0" destOrd="0" presId="urn:microsoft.com/office/officeart/2005/8/layout/vList2"/>
    <dgm:cxn modelId="{CDB0E5F4-92C3-45DA-94FB-A3043C0F4F04}" type="presOf" srcId="{53D0CF7D-7660-42F1-847A-6F1C4399E743}" destId="{FB56543B-7090-4E57-B1B9-172134D566CF}" srcOrd="0" destOrd="0" presId="urn:microsoft.com/office/officeart/2005/8/layout/vList2"/>
    <dgm:cxn modelId="{E14408F9-A708-4DFD-920F-E82DC648EC95}" type="presOf" srcId="{7AC79FE5-FD20-4FCC-8EAA-20D6E557D45B}" destId="{5DE1342B-641F-4FEE-993A-77683A422AC3}" srcOrd="0" destOrd="0" presId="urn:microsoft.com/office/officeart/2005/8/layout/vList2"/>
    <dgm:cxn modelId="{A498C2FE-E507-423B-8D25-314CE4A38FEC}" srcId="{FF9BF2AA-17F8-4928-A457-724A5553C4C4}" destId="{9CBD7ADC-C8DC-4595-BFF3-FF650A936AD0}" srcOrd="0" destOrd="0" parTransId="{C9EBD1E5-F1DD-4AA7-B4BE-5999FF80F6BB}" sibTransId="{93E1E6B9-40B5-4D8B-B4AC-BFEEECA9E1D5}"/>
    <dgm:cxn modelId="{6570B561-60E6-4E74-BAA6-2E84DB5BA0D2}" type="presParOf" srcId="{31022DD2-9B48-44E6-905F-B7C1C048E10D}" destId="{E6FB8785-0498-4316-8FE0-1C9BD37A76EE}" srcOrd="0" destOrd="0" presId="urn:microsoft.com/office/officeart/2005/8/layout/vList2"/>
    <dgm:cxn modelId="{85DF6B97-D1B2-49A5-AF11-C1E1BDC0E15F}" type="presParOf" srcId="{31022DD2-9B48-44E6-905F-B7C1C048E10D}" destId="{C58235EE-9C19-403F-AC72-A160298BCC13}" srcOrd="1" destOrd="0" presId="urn:microsoft.com/office/officeart/2005/8/layout/vList2"/>
    <dgm:cxn modelId="{1C63978F-751A-4183-A6D4-0213A74E2F05}" type="presParOf" srcId="{31022DD2-9B48-44E6-905F-B7C1C048E10D}" destId="{FB56543B-7090-4E57-B1B9-172134D566CF}" srcOrd="2" destOrd="0" presId="urn:microsoft.com/office/officeart/2005/8/layout/vList2"/>
    <dgm:cxn modelId="{F2874299-3605-4643-84C2-E7BBDF196E20}" type="presParOf" srcId="{31022DD2-9B48-44E6-905F-B7C1C048E10D}" destId="{11EFA163-C4DE-432A-A92D-C0E270B79708}" srcOrd="3" destOrd="0" presId="urn:microsoft.com/office/officeart/2005/8/layout/vList2"/>
    <dgm:cxn modelId="{7C405EFA-17E2-4852-BD24-31B20231FA69}" type="presParOf" srcId="{31022DD2-9B48-44E6-905F-B7C1C048E10D}" destId="{C8444791-1A12-49D9-A35E-3A69FC3627C0}" srcOrd="4" destOrd="0" presId="urn:microsoft.com/office/officeart/2005/8/layout/vList2"/>
    <dgm:cxn modelId="{CF695228-E8EC-42AE-A58D-388C79B0E363}" type="presParOf" srcId="{31022DD2-9B48-44E6-905F-B7C1C048E10D}" destId="{C0ED6E90-7A09-431B-BA49-6BF0C410572A}" srcOrd="5" destOrd="0" presId="urn:microsoft.com/office/officeart/2005/8/layout/vList2"/>
    <dgm:cxn modelId="{97D53D84-6A05-4C3F-959C-24E3DEED2BD6}" type="presParOf" srcId="{31022DD2-9B48-44E6-905F-B7C1C048E10D}" destId="{C685CDEA-2634-4FE2-8D3F-3618170D4324}" srcOrd="6" destOrd="0" presId="urn:microsoft.com/office/officeart/2005/8/layout/vList2"/>
    <dgm:cxn modelId="{968AD1B4-D5A6-4C2A-A2D2-BD6FA8A1EF2F}" type="presParOf" srcId="{31022DD2-9B48-44E6-905F-B7C1C048E10D}" destId="{093F9C19-9736-4B74-A067-2C5165D7B5CB}" srcOrd="7" destOrd="0" presId="urn:microsoft.com/office/officeart/2005/8/layout/vList2"/>
    <dgm:cxn modelId="{8EA058FF-D660-4809-8D4F-51F5DDFBCA95}" type="presParOf" srcId="{31022DD2-9B48-44E6-905F-B7C1C048E10D}" destId="{5DE1342B-641F-4FEE-993A-77683A422A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E0EFC-C8C0-436B-9728-EF147E2CA10A}">
      <dsp:nvSpPr>
        <dsp:cNvPr id="0" name=""/>
        <dsp:cNvSpPr/>
      </dsp:nvSpPr>
      <dsp:spPr>
        <a:xfrm>
          <a:off x="489091" y="885742"/>
          <a:ext cx="796552" cy="796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2261E-88EC-4CD8-ACEB-F4E680B9DCE9}">
      <dsp:nvSpPr>
        <dsp:cNvPr id="0" name=""/>
        <dsp:cNvSpPr/>
      </dsp:nvSpPr>
      <dsp:spPr>
        <a:xfrm>
          <a:off x="2309" y="1947924"/>
          <a:ext cx="1770117" cy="70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You’re Running Massive Scale</a:t>
          </a:r>
        </a:p>
      </dsp:txBody>
      <dsp:txXfrm>
        <a:off x="2309" y="1947924"/>
        <a:ext cx="1770117" cy="708046"/>
      </dsp:txXfrm>
    </dsp:sp>
    <dsp:sp modelId="{7A47E154-CCAB-4F97-A813-42775196F5E5}">
      <dsp:nvSpPr>
        <dsp:cNvPr id="0" name=""/>
        <dsp:cNvSpPr/>
      </dsp:nvSpPr>
      <dsp:spPr>
        <a:xfrm>
          <a:off x="2568979" y="885742"/>
          <a:ext cx="796552" cy="796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38D78-0A5B-4ABB-93BE-B4B6C2623DD6}">
      <dsp:nvSpPr>
        <dsp:cNvPr id="0" name=""/>
        <dsp:cNvSpPr/>
      </dsp:nvSpPr>
      <dsp:spPr>
        <a:xfrm>
          <a:off x="2082196" y="1947924"/>
          <a:ext cx="1770117" cy="70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You Write Large Scale Distributed Microservices</a:t>
          </a:r>
          <a:endParaRPr lang="en-US" sz="1500" kern="1200" dirty="0"/>
        </a:p>
      </dsp:txBody>
      <dsp:txXfrm>
        <a:off x="2082196" y="1947924"/>
        <a:ext cx="1770117" cy="708046"/>
      </dsp:txXfrm>
    </dsp:sp>
    <dsp:sp modelId="{0E53130F-EAC1-471D-9110-3CD69F22755D}">
      <dsp:nvSpPr>
        <dsp:cNvPr id="0" name=""/>
        <dsp:cNvSpPr/>
      </dsp:nvSpPr>
      <dsp:spPr>
        <a:xfrm>
          <a:off x="4648866" y="885742"/>
          <a:ext cx="796552" cy="796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F879A-EBF9-46D4-A3C0-ED75A7F9353A}">
      <dsp:nvSpPr>
        <dsp:cNvPr id="0" name=""/>
        <dsp:cNvSpPr/>
      </dsp:nvSpPr>
      <dsp:spPr>
        <a:xfrm>
          <a:off x="4162084" y="1947924"/>
          <a:ext cx="1770117" cy="70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Your Company Isn’t Giving You a Choice</a:t>
          </a:r>
        </a:p>
      </dsp:txBody>
      <dsp:txXfrm>
        <a:off x="4162084" y="1947924"/>
        <a:ext cx="1770117" cy="708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AD4A9-FAC0-4CA1-A665-A5E652E9DE6B}">
      <dsp:nvSpPr>
        <dsp:cNvPr id="0" name=""/>
        <dsp:cNvSpPr/>
      </dsp:nvSpPr>
      <dsp:spPr>
        <a:xfrm>
          <a:off x="0" y="5484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Airgap is Required</a:t>
          </a:r>
        </a:p>
      </dsp:txBody>
      <dsp:txXfrm>
        <a:off x="30985" y="36469"/>
        <a:ext cx="5872541" cy="572754"/>
      </dsp:txXfrm>
    </dsp:sp>
    <dsp:sp modelId="{00BC49E5-F243-439C-999D-9DB9B3DB4F23}">
      <dsp:nvSpPr>
        <dsp:cNvPr id="0" name=""/>
        <dsp:cNvSpPr/>
      </dsp:nvSpPr>
      <dsp:spPr>
        <a:xfrm>
          <a:off x="0" y="729489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Hybrid Cloud Scenarios</a:t>
          </a:r>
        </a:p>
      </dsp:txBody>
      <dsp:txXfrm>
        <a:off x="30985" y="760474"/>
        <a:ext cx="5872541" cy="572754"/>
      </dsp:txXfrm>
    </dsp:sp>
    <dsp:sp modelId="{269878EF-8B53-42F9-87F1-85F780B5B313}">
      <dsp:nvSpPr>
        <dsp:cNvPr id="0" name=""/>
        <dsp:cNvSpPr/>
      </dsp:nvSpPr>
      <dsp:spPr>
        <a:xfrm>
          <a:off x="0" y="1453494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Regulatory Need</a:t>
          </a:r>
        </a:p>
      </dsp:txBody>
      <dsp:txXfrm>
        <a:off x="30985" y="1484479"/>
        <a:ext cx="5872541" cy="572754"/>
      </dsp:txXfrm>
    </dsp:sp>
    <dsp:sp modelId="{42375E97-266D-4D58-A2FB-B86E07A3FF8E}">
      <dsp:nvSpPr>
        <dsp:cNvPr id="0" name=""/>
        <dsp:cNvSpPr/>
      </dsp:nvSpPr>
      <dsp:spPr>
        <a:xfrm>
          <a:off x="0" y="2177499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You’re Experienced</a:t>
          </a:r>
        </a:p>
      </dsp:txBody>
      <dsp:txXfrm>
        <a:off x="30985" y="2208484"/>
        <a:ext cx="5872541" cy="572754"/>
      </dsp:txXfrm>
    </dsp:sp>
    <dsp:sp modelId="{B1FD0681-EB36-4F53-8F42-4A145FD1EC47}">
      <dsp:nvSpPr>
        <dsp:cNvPr id="0" name=""/>
        <dsp:cNvSpPr/>
      </dsp:nvSpPr>
      <dsp:spPr>
        <a:xfrm>
          <a:off x="0" y="2901504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Your Company Isn’t Giving You a Choice</a:t>
          </a:r>
        </a:p>
      </dsp:txBody>
      <dsp:txXfrm>
        <a:off x="30985" y="2932489"/>
        <a:ext cx="5872541" cy="572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B8785-0498-4316-8FE0-1C9BD37A76EE}">
      <dsp:nvSpPr>
        <dsp:cNvPr id="0" name=""/>
        <dsp:cNvSpPr/>
      </dsp:nvSpPr>
      <dsp:spPr>
        <a:xfrm>
          <a:off x="0" y="22607"/>
          <a:ext cx="5934511" cy="798524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prstClr val="white"/>
              </a:solidFill>
              <a:latin typeface="Tw Cen MT" panose="020B0602020104020603"/>
            </a:rPr>
            <a:t>Strong User Base</a:t>
          </a:r>
          <a:endParaRPr lang="en-US" sz="3500" kern="1200" dirty="0">
            <a:solidFill>
              <a:prstClr val="white"/>
            </a:solidFill>
            <a:latin typeface="Tw Cen MT" panose="020B0602020104020603"/>
          </a:endParaRPr>
        </a:p>
      </dsp:txBody>
      <dsp:txXfrm>
        <a:off x="38981" y="61588"/>
        <a:ext cx="5856549" cy="720562"/>
      </dsp:txXfrm>
    </dsp:sp>
    <dsp:sp modelId="{DB82FCAF-4BB5-47F1-B76B-1F8E06399651}">
      <dsp:nvSpPr>
        <dsp:cNvPr id="0" name=""/>
        <dsp:cNvSpPr/>
      </dsp:nvSpPr>
      <dsp:spPr>
        <a:xfrm>
          <a:off x="0" y="921932"/>
          <a:ext cx="5934511" cy="798524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prstClr val="white"/>
              </a:solidFill>
              <a:latin typeface="Tw Cen MT" panose="020B0602020104020603"/>
            </a:rPr>
            <a:t>Commercial Support</a:t>
          </a:r>
        </a:p>
      </dsp:txBody>
      <dsp:txXfrm>
        <a:off x="38981" y="960913"/>
        <a:ext cx="5856549" cy="720562"/>
      </dsp:txXfrm>
    </dsp:sp>
    <dsp:sp modelId="{109A616A-7B6A-4545-BB30-CD479E79AF5E}">
      <dsp:nvSpPr>
        <dsp:cNvPr id="0" name=""/>
        <dsp:cNvSpPr/>
      </dsp:nvSpPr>
      <dsp:spPr>
        <a:xfrm>
          <a:off x="0" y="1821257"/>
          <a:ext cx="5934511" cy="798524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prstClr val="white"/>
              </a:solidFill>
              <a:latin typeface="Tw Cen MT" panose="020B0602020104020603"/>
            </a:rPr>
            <a:t>CNCF Certified Kubernetes</a:t>
          </a:r>
        </a:p>
      </dsp:txBody>
      <dsp:txXfrm>
        <a:off x="38981" y="1860238"/>
        <a:ext cx="5856549" cy="720562"/>
      </dsp:txXfrm>
    </dsp:sp>
    <dsp:sp modelId="{9BA303E6-3443-4D22-8689-8BA835446BA4}">
      <dsp:nvSpPr>
        <dsp:cNvPr id="0" name=""/>
        <dsp:cNvSpPr/>
      </dsp:nvSpPr>
      <dsp:spPr>
        <a:xfrm>
          <a:off x="0" y="2720581"/>
          <a:ext cx="5934511" cy="798524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prstClr val="white"/>
              </a:solidFill>
              <a:latin typeface="Tw Cen MT" panose="020B0602020104020603"/>
            </a:rPr>
            <a:t>Open Source vs. Open Core</a:t>
          </a:r>
          <a:endParaRPr lang="en-US" sz="3500" kern="1200" dirty="0">
            <a:solidFill>
              <a:prstClr val="white"/>
            </a:solidFill>
            <a:latin typeface="Tw Cen MT" panose="020B0602020104020603"/>
          </a:endParaRPr>
        </a:p>
      </dsp:txBody>
      <dsp:txXfrm>
        <a:off x="38981" y="2759562"/>
        <a:ext cx="5856549" cy="720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01F5E-C957-4CEA-8080-867ADC66F428}">
      <dsp:nvSpPr>
        <dsp:cNvPr id="0" name=""/>
        <dsp:cNvSpPr/>
      </dsp:nvSpPr>
      <dsp:spPr>
        <a:xfrm>
          <a:off x="0" y="31021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CNCF Certified Kubernetes</a:t>
          </a:r>
        </a:p>
      </dsp:txBody>
      <dsp:txXfrm>
        <a:off x="25616" y="56637"/>
        <a:ext cx="5883279" cy="473513"/>
      </dsp:txXfrm>
    </dsp:sp>
    <dsp:sp modelId="{E6FB8785-0498-4316-8FE0-1C9BD37A76EE}">
      <dsp:nvSpPr>
        <dsp:cNvPr id="0" name=""/>
        <dsp:cNvSpPr/>
      </dsp:nvSpPr>
      <dsp:spPr>
        <a:xfrm>
          <a:off x="0" y="622006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Open Source?</a:t>
          </a:r>
        </a:p>
      </dsp:txBody>
      <dsp:txXfrm>
        <a:off x="25616" y="647622"/>
        <a:ext cx="5883279" cy="473513"/>
      </dsp:txXfrm>
    </dsp:sp>
    <dsp:sp modelId="{FB56543B-7090-4E57-B1B9-172134D566CF}">
      <dsp:nvSpPr>
        <dsp:cNvPr id="0" name=""/>
        <dsp:cNvSpPr/>
      </dsp:nvSpPr>
      <dsp:spPr>
        <a:xfrm>
          <a:off x="0" y="1212991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Existing Contracts</a:t>
          </a:r>
        </a:p>
      </dsp:txBody>
      <dsp:txXfrm>
        <a:off x="25616" y="1238607"/>
        <a:ext cx="5883279" cy="473513"/>
      </dsp:txXfrm>
    </dsp:sp>
    <dsp:sp modelId="{C8444791-1A12-49D9-A35E-3A69FC3627C0}">
      <dsp:nvSpPr>
        <dsp:cNvPr id="0" name=""/>
        <dsp:cNvSpPr/>
      </dsp:nvSpPr>
      <dsp:spPr>
        <a:xfrm>
          <a:off x="0" y="1803977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Existing Relationships</a:t>
          </a:r>
        </a:p>
      </dsp:txBody>
      <dsp:txXfrm>
        <a:off x="25616" y="1829593"/>
        <a:ext cx="5883279" cy="473513"/>
      </dsp:txXfrm>
    </dsp:sp>
    <dsp:sp modelId="{C685CDEA-2634-4FE2-8D3F-3618170D4324}">
      <dsp:nvSpPr>
        <dsp:cNvPr id="0" name=""/>
        <dsp:cNvSpPr/>
      </dsp:nvSpPr>
      <dsp:spPr>
        <a:xfrm>
          <a:off x="0" y="2394962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Regulatory Concerns</a:t>
          </a:r>
        </a:p>
      </dsp:txBody>
      <dsp:txXfrm>
        <a:off x="25616" y="2420578"/>
        <a:ext cx="5883279" cy="473513"/>
      </dsp:txXfrm>
    </dsp:sp>
    <dsp:sp modelId="{5DE1342B-641F-4FEE-993A-77683A422AC3}">
      <dsp:nvSpPr>
        <dsp:cNvPr id="0" name=""/>
        <dsp:cNvSpPr/>
      </dsp:nvSpPr>
      <dsp:spPr>
        <a:xfrm>
          <a:off x="0" y="2985947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SLAs</a:t>
          </a:r>
        </a:p>
      </dsp:txBody>
      <dsp:txXfrm>
        <a:off x="25616" y="3011563"/>
        <a:ext cx="5883279" cy="4735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B8785-0498-4316-8FE0-1C9BD37A76EE}">
      <dsp:nvSpPr>
        <dsp:cNvPr id="0" name=""/>
        <dsp:cNvSpPr/>
      </dsp:nvSpPr>
      <dsp:spPr>
        <a:xfrm>
          <a:off x="0" y="12527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Cost</a:t>
          </a:r>
        </a:p>
      </dsp:txBody>
      <dsp:txXfrm>
        <a:off x="31185" y="43712"/>
        <a:ext cx="5872141" cy="576449"/>
      </dsp:txXfrm>
    </dsp:sp>
    <dsp:sp modelId="{FB56543B-7090-4E57-B1B9-172134D566CF}">
      <dsp:nvSpPr>
        <dsp:cNvPr id="0" name=""/>
        <dsp:cNvSpPr/>
      </dsp:nvSpPr>
      <dsp:spPr>
        <a:xfrm>
          <a:off x="0" y="731987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Uptime</a:t>
          </a:r>
        </a:p>
      </dsp:txBody>
      <dsp:txXfrm>
        <a:off x="31185" y="763172"/>
        <a:ext cx="5872141" cy="576449"/>
      </dsp:txXfrm>
    </dsp:sp>
    <dsp:sp modelId="{C8444791-1A12-49D9-A35E-3A69FC3627C0}">
      <dsp:nvSpPr>
        <dsp:cNvPr id="0" name=""/>
        <dsp:cNvSpPr/>
      </dsp:nvSpPr>
      <dsp:spPr>
        <a:xfrm>
          <a:off x="0" y="1451447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Speed</a:t>
          </a:r>
        </a:p>
      </dsp:txBody>
      <dsp:txXfrm>
        <a:off x="31185" y="1482632"/>
        <a:ext cx="5872141" cy="576449"/>
      </dsp:txXfrm>
    </dsp:sp>
    <dsp:sp modelId="{C685CDEA-2634-4FE2-8D3F-3618170D4324}">
      <dsp:nvSpPr>
        <dsp:cNvPr id="0" name=""/>
        <dsp:cNvSpPr/>
      </dsp:nvSpPr>
      <dsp:spPr>
        <a:xfrm>
          <a:off x="0" y="2170907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Extra Features</a:t>
          </a:r>
        </a:p>
      </dsp:txBody>
      <dsp:txXfrm>
        <a:off x="31185" y="2202092"/>
        <a:ext cx="5872141" cy="576449"/>
      </dsp:txXfrm>
    </dsp:sp>
    <dsp:sp modelId="{5DE1342B-641F-4FEE-993A-77683A422AC3}">
      <dsp:nvSpPr>
        <dsp:cNvPr id="0" name=""/>
        <dsp:cNvSpPr/>
      </dsp:nvSpPr>
      <dsp:spPr>
        <a:xfrm>
          <a:off x="0" y="2890366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Upgrades</a:t>
          </a:r>
        </a:p>
      </dsp:txBody>
      <dsp:txXfrm>
        <a:off x="31185" y="2921551"/>
        <a:ext cx="5872141" cy="576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08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244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520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7323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36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eb85ed9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eb85ed9e4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10eb85ed9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6744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604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656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684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2410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53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9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4924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924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596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1871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501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8938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53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155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2431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8653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Omega</a:t>
            </a:r>
            <a:r>
              <a:rPr lang="en-US" baseline="0" dirty="0"/>
              <a:t>: Raw State</a:t>
            </a:r>
            <a:br>
              <a:rPr lang="en-US" baseline="0" dirty="0"/>
            </a:br>
            <a:r>
              <a:rPr lang="en-US" baseline="0" dirty="0"/>
              <a:t>Omega: Multiple Schedulers, </a:t>
            </a:r>
            <a:r>
              <a:rPr lang="en-US" baseline="0" dirty="0" err="1"/>
              <a:t>Compossable</a:t>
            </a:r>
            <a:r>
              <a:rPr lang="en-US" baseline="0" dirty="0"/>
              <a:t> building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81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E1AA8E4-42BA-A1B6-8FB2-91DA47C807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0123DA-ACE5-498C-8CBF-594BFACF07FD}" type="slidenum">
              <a:rPr lang="en-US" altLang="en-US"/>
              <a:pPr/>
              <a:t>120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F270B4F7-3AD6-D883-4EC3-B8A6CA9B9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AE3960B4-6CC0-6CF8-09F3-9173B35A1A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C9E40A8-E40B-89FF-5EC7-7E21307C2A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B1FFB-05AF-41CB-BE3F-9C27E7881FCF}" type="slidenum">
              <a:rPr lang="en-US" altLang="en-US"/>
              <a:pPr/>
              <a:t>121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CA06BE01-7D6E-EAB4-E9C3-431087B85B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99DEFAE-C308-5B8F-E1C1-3D9B64CD4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421B4FB-B4D6-88F3-02A3-58A70B7686A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66CAC8-2075-4EE2-ABA5-1E587D8CF534}" type="slidenum">
              <a:rPr lang="en-US" altLang="en-US"/>
              <a:pPr/>
              <a:t>122</a:t>
            </a:fld>
            <a:endParaRPr lang="en-US" altLang="en-US"/>
          </a:p>
        </p:txBody>
      </p:sp>
      <p:sp>
        <p:nvSpPr>
          <p:cNvPr id="31745" name="Rectangle 1">
            <a:extLst>
              <a:ext uri="{FF2B5EF4-FFF2-40B4-BE49-F238E27FC236}">
                <a16:creationId xmlns:a16="http://schemas.microsoft.com/office/drawing/2014/main" id="{70447554-4A42-CA95-ED4A-E83CB28C827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3DABD6D-1A60-4B06-5C50-55191DDD68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A22BB52-24E5-833F-57E0-01A4CD28F30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73B3C2-621E-4710-B526-1DBA4FF1026E}" type="slidenum">
              <a:rPr lang="en-US" altLang="en-US"/>
              <a:pPr/>
              <a:t>123</a:t>
            </a:fld>
            <a:endParaRPr lang="en-US" altLang="en-US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66A9E263-BF80-52AD-B9A1-2CD4B140D33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005D990F-F4BB-89B7-A21E-44CE5803B4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9A90BF4-EF60-B6DE-D6A2-DFAD3D0BF64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D160E2-EFD0-45BC-B1E4-B70B66A1A27E}" type="slidenum">
              <a:rPr lang="en-US" altLang="en-US"/>
              <a:pPr/>
              <a:t>124</a:t>
            </a:fld>
            <a:endParaRPr lang="en-US" altLang="en-US"/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292E2991-CA42-C8C6-CF44-69EB06E450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258B4BEE-C1AF-4C11-667F-33299899A27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387C4B5-6AF2-FB23-AC6D-DB7B9674992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23AB1A-8B05-40A2-8A01-2385B0E4E469}" type="slidenum">
              <a:rPr lang="en-US" altLang="en-US"/>
              <a:pPr/>
              <a:t>125</a:t>
            </a:fld>
            <a:endParaRPr lang="en-US" altLang="en-US"/>
          </a:p>
        </p:txBody>
      </p:sp>
      <p:sp>
        <p:nvSpPr>
          <p:cNvPr id="34817" name="Rectangle 1">
            <a:extLst>
              <a:ext uri="{FF2B5EF4-FFF2-40B4-BE49-F238E27FC236}">
                <a16:creationId xmlns:a16="http://schemas.microsoft.com/office/drawing/2014/main" id="{C3648536-BDF6-3BAF-BB73-2CD8D25F0D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60AB8B3-13EA-FC12-E90E-2B92BF8D46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0DFE642-D428-128E-FAB7-FBE4062332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568F58-8C2E-4181-9B3A-E504F9608C83}" type="slidenum">
              <a:rPr lang="en-US" altLang="en-US"/>
              <a:pPr/>
              <a:t>126</a:t>
            </a:fld>
            <a:endParaRPr lang="en-US" altLang="en-US"/>
          </a:p>
        </p:txBody>
      </p:sp>
      <p:sp>
        <p:nvSpPr>
          <p:cNvPr id="35841" name="Rectangle 1">
            <a:extLst>
              <a:ext uri="{FF2B5EF4-FFF2-40B4-BE49-F238E27FC236}">
                <a16:creationId xmlns:a16="http://schemas.microsoft.com/office/drawing/2014/main" id="{DF916896-2D31-DD62-1014-D26729804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04500C6-5661-8A66-4E81-8D42A559F36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5319071-87CE-36C9-0B06-79BA9E8A2E3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758F8D-7675-44F7-9040-67520D5322D5}" type="slidenum">
              <a:rPr lang="en-US" altLang="en-US"/>
              <a:pPr/>
              <a:t>127</a:t>
            </a:fld>
            <a:endParaRPr lang="en-US" altLang="en-US"/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E47F55DB-4E18-077F-4159-49BF826125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6949BD3B-9B44-AAD1-926E-A4BFEE2E59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3EDA449-7D13-54E9-4B58-F88367F2F88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2EFB38-0C29-4FC9-8CA6-8DC8854A77BA}" type="slidenum">
              <a:rPr lang="en-US" altLang="en-US"/>
              <a:pPr/>
              <a:t>128</a:t>
            </a:fld>
            <a:endParaRPr lang="en-US" altLang="en-US"/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CF4743B5-09D0-D8D4-46C8-A0621A04A3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DA2F1E3-7790-601C-1F90-87A39B8A47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7942481-9575-82F1-C495-58EF27F681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D230C1-E7AD-431E-AC31-895A0428AD07}" type="slidenum">
              <a:rPr lang="en-US" altLang="en-US"/>
              <a:pPr/>
              <a:t>129</a:t>
            </a:fld>
            <a:endParaRPr lang="en-US" altLang="en-US"/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0EBBD5B3-77D6-4D86-3FAF-62AABCF2505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D4317DA-3694-E159-9920-D2A8AF5B5F7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428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0584EEC-18B1-F196-0A09-2A46A8A5C6C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E1BB74-FDEA-4BBD-B13E-B5918C71BB4C}" type="slidenum">
              <a:rPr lang="en-US" altLang="en-US"/>
              <a:pPr/>
              <a:t>130</a:t>
            </a:fld>
            <a:endParaRPr lang="en-US" altLang="en-US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6160D5A3-47A2-354E-06C7-FB83D07B8DC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4C9B64E4-94E5-8073-F68E-23C29A7EC4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2369111-D560-2126-7E56-F6FE335684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1CB721-E5FB-42CE-88D7-5E112148FE37}" type="slidenum">
              <a:rPr lang="en-US" altLang="en-US"/>
              <a:pPr/>
              <a:t>131</a:t>
            </a:fld>
            <a:endParaRPr lang="en-US" altLang="en-US"/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5B35E6BD-02AF-85B1-14D0-1744249F56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979A2162-4D02-0118-2F51-76F4EC31F1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04B6702-9190-317D-B676-77354FE362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942A03-0CA6-4D99-A65B-853ED0FDA2AB}" type="slidenum">
              <a:rPr lang="en-US" altLang="en-US"/>
              <a:pPr/>
              <a:t>132</a:t>
            </a:fld>
            <a:endParaRPr lang="en-US" altLang="en-US"/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2498868C-B61B-F382-C9DF-B23D335E688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2A4118BD-FC08-C24F-0739-9A1241C1A50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35FD8A2-C3DF-F513-216D-5244CFC8D62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6CDF7-F03C-45E4-8C88-D15CB7291F7C}" type="slidenum">
              <a:rPr lang="en-US" altLang="en-US"/>
              <a:pPr/>
              <a:t>133</a:t>
            </a:fld>
            <a:endParaRPr lang="en-US" altLang="en-US"/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B94AB642-B44A-8C6E-EFFA-A988C7BB9A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BDDE13D-6F91-2800-BC41-2AA8308BD56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3E69AF9-329B-6EEF-46D1-E3E672B421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CDA28E-A5CE-4AF0-8D92-CFEF3EF0C03F}" type="slidenum">
              <a:rPr lang="en-US" altLang="en-US"/>
              <a:pPr/>
              <a:t>134</a:t>
            </a:fld>
            <a:endParaRPr lang="en-US" altLang="en-US"/>
          </a:p>
        </p:txBody>
      </p:sp>
      <p:sp>
        <p:nvSpPr>
          <p:cNvPr id="44033" name="Rectangle 1">
            <a:extLst>
              <a:ext uri="{FF2B5EF4-FFF2-40B4-BE49-F238E27FC236}">
                <a16:creationId xmlns:a16="http://schemas.microsoft.com/office/drawing/2014/main" id="{DC1F9E90-6AC9-0344-6463-F2973039ABB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AECF314E-2CF7-5C80-30FC-F26F9E5E1B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0FE04D2-9003-D218-E75B-518624E8B5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1A885E-DEBB-482C-A3AD-8799E1872555}" type="slidenum">
              <a:rPr lang="en-US" altLang="en-US"/>
              <a:pPr/>
              <a:t>135</a:t>
            </a:fld>
            <a:endParaRPr lang="en-US" altLang="en-US"/>
          </a:p>
        </p:txBody>
      </p:sp>
      <p:sp>
        <p:nvSpPr>
          <p:cNvPr id="45057" name="Rectangle 1">
            <a:extLst>
              <a:ext uri="{FF2B5EF4-FFF2-40B4-BE49-F238E27FC236}">
                <a16:creationId xmlns:a16="http://schemas.microsoft.com/office/drawing/2014/main" id="{34379BAD-7894-9C9D-75E7-867249F435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A6D28F6B-A46C-2FBB-149C-5AB9CEA1FF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A243577-6AE2-0156-8771-5A7F7269156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05FFF3-0F3D-4857-BBE6-6152EF78B71C}" type="slidenum">
              <a:rPr lang="en-US" altLang="en-US"/>
              <a:pPr/>
              <a:t>136</a:t>
            </a:fld>
            <a:endParaRPr lang="en-US" altLang="en-US"/>
          </a:p>
        </p:txBody>
      </p:sp>
      <p:sp>
        <p:nvSpPr>
          <p:cNvPr id="46081" name="Rectangle 1">
            <a:extLst>
              <a:ext uri="{FF2B5EF4-FFF2-40B4-BE49-F238E27FC236}">
                <a16:creationId xmlns:a16="http://schemas.microsoft.com/office/drawing/2014/main" id="{11F58AA6-1EC1-15BD-5D66-D5F50CE5F9E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A9620692-19F4-79A4-74BC-C786E30146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AEA298F-A3F4-7F96-0D55-21F7F6DCCB3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852A4E-2C9D-420D-A7A6-E6A70C0E431F}" type="slidenum">
              <a:rPr lang="en-US" altLang="en-US"/>
              <a:pPr/>
              <a:t>137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0ABEA5BE-9A4F-4458-864F-63231380CA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1C8983FC-352F-0ED6-5775-DA911F8037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454CFF5-85E9-5E1D-1EA8-693D5ED177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8C9B60-B648-476E-A740-FEB8020889A4}" type="slidenum">
              <a:rPr lang="en-US" altLang="en-US"/>
              <a:pPr/>
              <a:t>138</a:t>
            </a:fld>
            <a:endParaRPr lang="en-US" altLang="en-US"/>
          </a:p>
        </p:txBody>
      </p:sp>
      <p:sp>
        <p:nvSpPr>
          <p:cNvPr id="48129" name="Rectangle 1">
            <a:extLst>
              <a:ext uri="{FF2B5EF4-FFF2-40B4-BE49-F238E27FC236}">
                <a16:creationId xmlns:a16="http://schemas.microsoft.com/office/drawing/2014/main" id="{41FA5576-239C-AD25-A2EF-163C48D6778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3E534BDE-26BE-8A81-D8DA-781D277C8A2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DA8ED28-E437-4892-2C4E-4287F15824F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F01629-1A4C-4FED-9EE5-8B5D4EA04B38}" type="slidenum">
              <a:rPr lang="en-US" altLang="en-US"/>
              <a:pPr/>
              <a:t>139</a:t>
            </a:fld>
            <a:endParaRPr lang="en-US" altLang="en-US"/>
          </a:p>
        </p:txBody>
      </p:sp>
      <p:sp>
        <p:nvSpPr>
          <p:cNvPr id="49153" name="Rectangle 1">
            <a:extLst>
              <a:ext uri="{FF2B5EF4-FFF2-40B4-BE49-F238E27FC236}">
                <a16:creationId xmlns:a16="http://schemas.microsoft.com/office/drawing/2014/main" id="{11659801-10FD-6B41-873C-09267838A4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1CCBFD3A-3B5F-778B-1DE9-107CDAC3D55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242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57E68B7-8B35-19FA-1E7B-5B3E56202A6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376BAA-2E39-4B98-A5D7-BD5FAE63640E}" type="slidenum">
              <a:rPr lang="en-US" altLang="en-US"/>
              <a:pPr/>
              <a:t>140</a:t>
            </a:fld>
            <a:endParaRPr lang="en-US" altLang="en-US"/>
          </a:p>
        </p:txBody>
      </p:sp>
      <p:sp>
        <p:nvSpPr>
          <p:cNvPr id="50177" name="Rectangle 1">
            <a:extLst>
              <a:ext uri="{FF2B5EF4-FFF2-40B4-BE49-F238E27FC236}">
                <a16:creationId xmlns:a16="http://schemas.microsoft.com/office/drawing/2014/main" id="{5C2C1671-ACEE-D19C-1745-BC617E4950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30F6A5B4-56C7-7B9A-C842-7F48E9041E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2E11751-EBBB-2786-5EE4-2CDC2772AC5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B429A8-395D-4D26-AA10-FE21A458E134}" type="slidenum">
              <a:rPr lang="en-US" altLang="en-US"/>
              <a:pPr/>
              <a:t>141</a:t>
            </a:fld>
            <a:endParaRPr lang="en-US" altLang="en-US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05C94CAB-D96F-D3AA-A7A1-0782C2602F1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5BEBF0B4-8CF5-E666-951F-FBCE9B9A9D5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9792CCD-6ABE-0518-B4E8-77DFA52873F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3088F4-970F-4AE6-80FC-AE55E32CFFCC}" type="slidenum">
              <a:rPr lang="en-US" altLang="en-US"/>
              <a:pPr/>
              <a:t>142</a:t>
            </a:fld>
            <a:endParaRPr lang="en-US" altLang="en-US"/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E84A0540-4592-EE8F-A19E-6CD8849F5A4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31F797B9-DDE7-C8BC-08C6-1AF733F53C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AE35619-7D80-B460-F676-FBA85A5E13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1D57D4-886C-4EC1-9033-28AC766A0DD7}" type="slidenum">
              <a:rPr lang="en-US" altLang="en-US"/>
              <a:pPr/>
              <a:t>143</a:t>
            </a:fld>
            <a:endParaRPr lang="en-US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5BA517F2-7471-21F8-7650-66E720ABF3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C12F36A-752B-665A-9FD9-60AE9E68BE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EFA0EF4-BA84-7817-425C-FFCCF85568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B1DD98-56E8-4CEF-A7EC-A0364D49BABF}" type="slidenum">
              <a:rPr lang="en-US" altLang="en-US"/>
              <a:pPr/>
              <a:t>144</a:t>
            </a:fld>
            <a:endParaRPr lang="en-US" altLang="en-US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25F3E191-19E1-FFC1-9AA8-F69612A23F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0698EF69-1D31-FC1D-2EA7-242AF2C120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eb85ed9e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eb85ed9e4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10eb85ed9e4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0431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97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eb85ed9e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eb85ed9e4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0eb85ed9e4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059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161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011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1043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Text">
  <p:cSld name="Content Overview -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10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Me">
  <p:cSld name="Contact M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032" cy="66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3"/>
          </p:nvPr>
        </p:nvSpPr>
        <p:spPr>
          <a:xfrm>
            <a:off x="4722649" y="391331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9457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Questio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ctrTitle"/>
          </p:nvPr>
        </p:nvSpPr>
        <p:spPr>
          <a:xfrm>
            <a:off x="1979112" y="1786265"/>
            <a:ext cx="4559474" cy="82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197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C9E4-C9F9-11CA-1A79-9B3B31B1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272631"/>
            <a:ext cx="10968959" cy="11423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51D9D-806E-0A53-5263-9DB68222FB1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8641" y="6247461"/>
            <a:ext cx="2837760" cy="47038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C7205-D8EE-A457-E4D2-8A12BA16647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70240" y="6247461"/>
            <a:ext cx="3863040" cy="47038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5C380-8D0F-FDB1-24B9-D3C75E1DDB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1761" y="6247461"/>
            <a:ext cx="2837760" cy="470384"/>
          </a:xfrm>
        </p:spPr>
        <p:txBody>
          <a:bodyPr/>
          <a:lstStyle>
            <a:lvl1pPr>
              <a:defRPr/>
            </a:lvl1pPr>
          </a:lstStyle>
          <a:p>
            <a:fld id="{D92CA071-43FD-44CA-9B9D-105413F01F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235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7E58-DFCD-B01B-D114-7DC9A7CD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272631"/>
            <a:ext cx="10968959" cy="11423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07DA-277D-73CE-AF30-3E6F5348EB0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8641" y="1605065"/>
            <a:ext cx="5391360" cy="1894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7B745-2ECB-126B-926E-1F0880A88998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84321" y="1605065"/>
            <a:ext cx="5393279" cy="1894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9BCB5-9660-3583-649B-DD90A8B54E6D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608641" y="3684352"/>
            <a:ext cx="10968959" cy="1894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E55602-879D-D21C-4DC8-65ECDE4358F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8641" y="6247461"/>
            <a:ext cx="2837760" cy="47038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25B0A9-B45C-3CE5-3168-62407F234CA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70240" y="6247461"/>
            <a:ext cx="3863040" cy="47038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C33110-5FFF-1BF7-A773-164ED6314A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1761" y="6247461"/>
            <a:ext cx="2837760" cy="470384"/>
          </a:xfrm>
        </p:spPr>
        <p:txBody>
          <a:bodyPr/>
          <a:lstStyle>
            <a:lvl1pPr>
              <a:defRPr/>
            </a:lvl1pPr>
          </a:lstStyle>
          <a:p>
            <a:fld id="{B15978CC-9C45-4EDF-9658-F76BF868AA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23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Text &amp; Image">
  <p:cSld name="Content Overview - Text &amp; Im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645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645" cy="249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775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Business Model">
  <p:cSld name="Our Business Mode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288299" y="173595"/>
            <a:ext cx="11615400" cy="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41384" y="1802144"/>
            <a:ext cx="542159" cy="42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31016" y="1802144"/>
            <a:ext cx="542159" cy="42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20648" y="1802144"/>
            <a:ext cx="542159" cy="42037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3133450" y="1595225"/>
            <a:ext cx="5830200" cy="79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6288933" y="3266805"/>
            <a:ext cx="2003425" cy="63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690754" y="3266805"/>
            <a:ext cx="2003425" cy="63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3887112" y="3266805"/>
            <a:ext cx="2003425" cy="63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1485291" y="3266805"/>
            <a:ext cx="2003425" cy="63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sz="1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5"/>
          </p:nvPr>
        </p:nvSpPr>
        <p:spPr>
          <a:xfrm>
            <a:off x="1485292" y="2869517"/>
            <a:ext cx="2015956" cy="30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>
                <a:latin typeface="Teko"/>
                <a:ea typeface="Teko"/>
                <a:cs typeface="Teko"/>
                <a:sym typeface="Tek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i="0">
                <a:latin typeface="Teko"/>
                <a:ea typeface="Teko"/>
                <a:cs typeface="Teko"/>
                <a:sym typeface="Tek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>
                <a:latin typeface="Teko"/>
                <a:ea typeface="Teko"/>
                <a:cs typeface="Teko"/>
                <a:sym typeface="Tek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>
                <a:latin typeface="Teko"/>
                <a:ea typeface="Teko"/>
                <a:cs typeface="Teko"/>
                <a:sym typeface="Tek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6"/>
          </p:nvPr>
        </p:nvSpPr>
        <p:spPr>
          <a:xfrm>
            <a:off x="3874581" y="2869517"/>
            <a:ext cx="2015956" cy="30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>
                <a:latin typeface="Teko"/>
                <a:ea typeface="Teko"/>
                <a:cs typeface="Teko"/>
                <a:sym typeface="Tek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i="0">
                <a:latin typeface="Teko"/>
                <a:ea typeface="Teko"/>
                <a:cs typeface="Teko"/>
                <a:sym typeface="Tek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>
                <a:latin typeface="Teko"/>
                <a:ea typeface="Teko"/>
                <a:cs typeface="Teko"/>
                <a:sym typeface="Tek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>
                <a:latin typeface="Teko"/>
                <a:ea typeface="Teko"/>
                <a:cs typeface="Teko"/>
                <a:sym typeface="Tek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7"/>
          </p:nvPr>
        </p:nvSpPr>
        <p:spPr>
          <a:xfrm>
            <a:off x="6282667" y="2869517"/>
            <a:ext cx="2015956" cy="30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>
                <a:latin typeface="Teko"/>
                <a:ea typeface="Teko"/>
                <a:cs typeface="Teko"/>
                <a:sym typeface="Tek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i="0">
                <a:latin typeface="Teko"/>
                <a:ea typeface="Teko"/>
                <a:cs typeface="Teko"/>
                <a:sym typeface="Tek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>
                <a:latin typeface="Teko"/>
                <a:ea typeface="Teko"/>
                <a:cs typeface="Teko"/>
                <a:sym typeface="Tek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>
                <a:latin typeface="Teko"/>
                <a:ea typeface="Teko"/>
                <a:cs typeface="Teko"/>
                <a:sym typeface="Tek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8"/>
          </p:nvPr>
        </p:nvSpPr>
        <p:spPr>
          <a:xfrm>
            <a:off x="8690753" y="2869517"/>
            <a:ext cx="2015956" cy="30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i="0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>
                <a:latin typeface="Teko"/>
                <a:ea typeface="Teko"/>
                <a:cs typeface="Teko"/>
                <a:sym typeface="Tek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b="1" i="0">
                <a:latin typeface="Teko"/>
                <a:ea typeface="Teko"/>
                <a:cs typeface="Teko"/>
                <a:sym typeface="Tek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b="1" i="0">
                <a:latin typeface="Teko"/>
                <a:ea typeface="Teko"/>
                <a:cs typeface="Teko"/>
                <a:sym typeface="Tek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>
                <a:latin typeface="Teko"/>
                <a:ea typeface="Teko"/>
                <a:cs typeface="Teko"/>
                <a:sym typeface="Tek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9"/>
          </p:nvPr>
        </p:nvSpPr>
        <p:spPr>
          <a:xfrm>
            <a:off x="2147760" y="1709461"/>
            <a:ext cx="739775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3"/>
          </p:nvPr>
        </p:nvSpPr>
        <p:spPr>
          <a:xfrm>
            <a:off x="4548697" y="1709461"/>
            <a:ext cx="739775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4"/>
          </p:nvPr>
        </p:nvSpPr>
        <p:spPr>
          <a:xfrm>
            <a:off x="6920757" y="1709461"/>
            <a:ext cx="739775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5"/>
          </p:nvPr>
        </p:nvSpPr>
        <p:spPr>
          <a:xfrm>
            <a:off x="9328843" y="1709461"/>
            <a:ext cx="739775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6"/>
          </p:nvPr>
        </p:nvSpPr>
        <p:spPr>
          <a:xfrm>
            <a:off x="1124742" y="4234139"/>
            <a:ext cx="994251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6666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6294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You Start!">
  <p:cSld name="Before You Start!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1" i="0">
                <a:solidFill>
                  <a:schemeClr val="accent6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ctrTitle"/>
          </p:nvPr>
        </p:nvSpPr>
        <p:spPr>
          <a:xfrm>
            <a:off x="1524000" y="394610"/>
            <a:ext cx="9144000" cy="153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eko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1524000" y="2994612"/>
            <a:ext cx="9144000" cy="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Save a copy of this document to keep the original untouched.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291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2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3612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437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3503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09369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2567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4054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11/4/25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662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1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byproject.org/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ncherdesktop.i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referenc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rnetes-api/api-index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kubernetes.io/docs/concepts/architecture/cloud-controlle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emenetes/status/1633876132855709697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twitter.com/memenetes/status/1631339227785969664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guide/architecture-styles/microservices" TargetMode="External"/><Relationship Id="rId2" Type="http://schemas.openxmlformats.org/officeDocument/2006/relationships/hyperlink" Target="https://www.12factor.net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sv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sv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3.sv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memenetes/status/1637861860039876624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landscape.cncf.io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?selected=k3s" TargetMode="External"/><Relationship Id="rId2" Type="http://schemas.openxmlformats.org/officeDocument/2006/relationships/hyperlink" Target="https://landscape.cncf.io/?selected=rancher-kubernetes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hyperlink" Target="https://landscape.cncf.io/?selected=red-hat-open-shift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k3d.io/" TargetMode="External"/><Relationship Id="rId7" Type="http://schemas.openxmlformats.org/officeDocument/2006/relationships/hyperlink" Target="https://github.com/kubernetes-sigs/kwok" TargetMode="External"/><Relationship Id="rId2" Type="http://schemas.openxmlformats.org/officeDocument/2006/relationships/hyperlink" Target="https://k3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nd.sigs.k8s.io/" TargetMode="External"/><Relationship Id="rId5" Type="http://schemas.openxmlformats.org/officeDocument/2006/relationships/hyperlink" Target="https://docker.com/" TargetMode="External"/><Relationship Id="rId4" Type="http://schemas.openxmlformats.org/officeDocument/2006/relationships/hyperlink" Target="https://rancher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products/kubernetes/" TargetMode="External"/><Relationship Id="rId2" Type="http://schemas.openxmlformats.org/officeDocument/2006/relationships/hyperlink" Target="https://www.digitalocean.com/products/kubernetes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elastic.co/what-is/elk-stack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zarf.dev/" TargetMode="External"/><Relationship Id="rId2" Type="http://schemas.openxmlformats.org/officeDocument/2006/relationships/hyperlink" Target="https://www.chainguard.dev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helm.sh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</a:pPr>
            <a:r>
              <a:rPr lang="en-US" dirty="0"/>
              <a:t>Contain Your Enthusiasm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925173" y="4468031"/>
            <a:ext cx="102149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dirty="0"/>
              <a:t>A Full Day with Containers and Kubernetes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294967295"/>
          </p:nvPr>
        </p:nvSpPr>
        <p:spPr>
          <a:xfrm>
            <a:off x="924877" y="4780641"/>
            <a:ext cx="10215563" cy="3984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Jason L. van </a:t>
            </a:r>
            <a:r>
              <a:rPr lang="en-US" dirty="0" err="1">
                <a:solidFill>
                  <a:schemeClr val="accent1"/>
                </a:solidFill>
              </a:rPr>
              <a:t>Brackel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4294967295"/>
          </p:nvPr>
        </p:nvSpPr>
        <p:spPr>
          <a:xfrm>
            <a:off x="924877" y="5139416"/>
            <a:ext cx="10215563" cy="3984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TechBash 2025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0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E7A7BA-BFAE-B763-A136-647B63269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Hypervisor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D708B1-5F20-5DC0-C3F1-605DA3D21D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Monoliths</a:t>
            </a:r>
          </a:p>
          <a:p>
            <a:r>
              <a:rPr lang="en-US" dirty="0"/>
              <a:t>Legacy Application</a:t>
            </a:r>
          </a:p>
          <a:p>
            <a:r>
              <a:rPr lang="en-US" dirty="0"/>
              <a:t>Full OS Isolation Required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0A17E9-953C-6EBE-9648-11A9E80AF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16E7D8-9E31-3184-279C-61100DDBEA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Microservices Architecture</a:t>
            </a:r>
          </a:p>
          <a:p>
            <a:r>
              <a:rPr lang="en-US" dirty="0"/>
              <a:t>Rapid Deployment and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32EA9-7B9B-CEB8-AD32-30656597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0C175D-EC90-8B10-8EE8-BDCBB284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347146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1865376" y="1365504"/>
            <a:ext cx="1304400" cy="130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9"/>
          <p:cNvSpPr/>
          <p:nvPr/>
        </p:nvSpPr>
        <p:spPr>
          <a:xfrm>
            <a:off x="4255008" y="1365504"/>
            <a:ext cx="1304400" cy="130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6644640" y="1365504"/>
            <a:ext cx="1304400" cy="130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9034272" y="1365504"/>
            <a:ext cx="1304400" cy="130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288299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321" name="Google Shape;321;p39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body" idx="1"/>
          </p:nvPr>
        </p:nvSpPr>
        <p:spPr>
          <a:xfrm>
            <a:off x="6288933" y="3266805"/>
            <a:ext cx="2003400" cy="63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You transport your package over the wire, over the road.</a:t>
            </a:r>
            <a:endParaRPr dirty="0"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2"/>
          </p:nvPr>
        </p:nvSpPr>
        <p:spPr>
          <a:xfrm>
            <a:off x="8690754" y="3266805"/>
            <a:ext cx="2003400" cy="63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Zarf deploys and verifies your payload to Kubernetes</a:t>
            </a:r>
            <a:endParaRPr dirty="0"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3"/>
          </p:nvPr>
        </p:nvSpPr>
        <p:spPr>
          <a:xfrm>
            <a:off x="3887112" y="3266805"/>
            <a:ext cx="2003400" cy="63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Zarf </a:t>
            </a:r>
            <a:r>
              <a:rPr lang="en-US" dirty="0" err="1"/>
              <a:t>Securly</a:t>
            </a:r>
            <a:r>
              <a:rPr lang="en-US" dirty="0"/>
              <a:t> Packages, Charts, Manifests, Images, and Files</a:t>
            </a:r>
            <a:endParaRPr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4"/>
          </p:nvPr>
        </p:nvSpPr>
        <p:spPr>
          <a:xfrm>
            <a:off x="1485291" y="3266805"/>
            <a:ext cx="2003400" cy="63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You Declaratively define your payload</a:t>
            </a:r>
            <a:endParaRPr dirty="0"/>
          </a:p>
        </p:txBody>
      </p:sp>
      <p:sp>
        <p:nvSpPr>
          <p:cNvPr id="326" name="Google Shape;326;p39"/>
          <p:cNvSpPr txBox="1">
            <a:spLocks noGrp="1"/>
          </p:cNvSpPr>
          <p:nvPr>
            <p:ph type="body" idx="5"/>
          </p:nvPr>
        </p:nvSpPr>
        <p:spPr>
          <a:xfrm>
            <a:off x="1485292" y="2869517"/>
            <a:ext cx="2016000" cy="3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Define</a:t>
            </a:r>
            <a:endParaRPr dirty="0"/>
          </a:p>
        </p:txBody>
      </p:sp>
      <p:sp>
        <p:nvSpPr>
          <p:cNvPr id="327" name="Google Shape;327;p39"/>
          <p:cNvSpPr txBox="1">
            <a:spLocks noGrp="1"/>
          </p:cNvSpPr>
          <p:nvPr>
            <p:ph type="body" idx="6"/>
          </p:nvPr>
        </p:nvSpPr>
        <p:spPr>
          <a:xfrm>
            <a:off x="3874581" y="2869517"/>
            <a:ext cx="2016000" cy="3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Package</a:t>
            </a:r>
            <a:endParaRPr dirty="0"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7"/>
          </p:nvPr>
        </p:nvSpPr>
        <p:spPr>
          <a:xfrm>
            <a:off x="6282667" y="2869517"/>
            <a:ext cx="2016000" cy="3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Transport</a:t>
            </a:r>
            <a:endParaRPr dirty="0"/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8"/>
          </p:nvPr>
        </p:nvSpPr>
        <p:spPr>
          <a:xfrm>
            <a:off x="8690753" y="2869517"/>
            <a:ext cx="2016000" cy="3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Deploy</a:t>
            </a:r>
            <a:endParaRPr dirty="0"/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5"/>
          </p:nvPr>
        </p:nvSpPr>
        <p:spPr>
          <a:xfrm>
            <a:off x="9034258" y="1709461"/>
            <a:ext cx="1292365" cy="7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16"/>
          </p:nvPr>
        </p:nvSpPr>
        <p:spPr>
          <a:xfrm>
            <a:off x="1124742" y="4234139"/>
            <a:ext cx="9942600" cy="18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238" y="1826847"/>
            <a:ext cx="492300" cy="38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638" y="1826847"/>
            <a:ext cx="492300" cy="38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500" y="1826847"/>
            <a:ext cx="492300" cy="3817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B9ECA-652C-9F85-E9B3-225D7D0E1DB8}"/>
              </a:ext>
            </a:extLst>
          </p:cNvPr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745C29-D3E7-8BF1-A94E-B441CAFCA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95" y="1419653"/>
            <a:ext cx="586242" cy="58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73B2103-C895-7508-8DCB-5A4873D91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4431" y="1960708"/>
            <a:ext cx="500515" cy="577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8D9E3-A2BA-E629-4A3E-26388EC5B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864" y="1530097"/>
            <a:ext cx="593499" cy="59349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EC8156-C12F-69A5-A59B-D707107EB45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589E00-7957-B6F5-8D5E-91160B77DAD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923B4311-A8FC-745E-4B7B-A36337C6A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375" y="1612473"/>
            <a:ext cx="1023604" cy="72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DC86E-92C9-0C3C-3694-E84A41CF4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7763" y="1531637"/>
            <a:ext cx="593499" cy="59349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5E7E4EA-A2CD-7313-8D21-A1CFA83B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284" y="1925987"/>
            <a:ext cx="586242" cy="58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9641491-BA0B-ABC9-29CF-19E388C1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340" y="2017699"/>
            <a:ext cx="450034" cy="4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148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94B80-67B2-97F9-D7B1-E43E45712B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256BA-7DD7-209E-9D09-BBA0D9773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30AB9E-F9E3-8A92-F9AA-28728E37C8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we mean by Securely Package?</a:t>
            </a:r>
          </a:p>
        </p:txBody>
      </p:sp>
    </p:spTree>
    <p:extLst>
      <p:ext uri="{BB962C8B-B14F-4D97-AF65-F5344CB8AC3E}">
        <p14:creationId xmlns:p14="http://schemas.microsoft.com/office/powerpoint/2010/main" val="24185616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</a:t>
            </a:r>
            <a:r>
              <a:rPr lang="en-US" baseline="0" dirty="0"/>
              <a:t> is a Software Bill of Materials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SBOM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 Software Bill of Materials is an inventory of the components used in the construction of a software artifact.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It is used to help secure software supply chains.  And is a tool in software supply chain risk management.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027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</a:t>
            </a:r>
            <a:r>
              <a:rPr lang="en-US" baseline="0" dirty="0"/>
              <a:t> is a Software Bill of Materials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SBOM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Formal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May Include OSS and Proprietary Software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78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</a:t>
            </a:r>
            <a:r>
              <a:rPr lang="en-US" baseline="0" dirty="0"/>
              <a:t> is a Software Bill of Materials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Components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Provenance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Keys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Signatures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Attestations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70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</a:t>
            </a:r>
            <a:r>
              <a:rPr lang="en-US" baseline="0" dirty="0"/>
              <a:t> is </a:t>
            </a:r>
            <a:r>
              <a:rPr lang="en-US" dirty="0"/>
              <a:t>Provenance?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Provenance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664258" y="2665134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Formal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Machine Readable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May Include OSS and Proprietary Software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943A71-F8F3-2128-3C17-9CDF68E10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24" y="2529445"/>
            <a:ext cx="4867881" cy="2100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18043-0B04-3047-E15F-B906716E104B}"/>
              </a:ext>
            </a:extLst>
          </p:cNvPr>
          <p:cNvSpPr txBox="1"/>
          <p:nvPr/>
        </p:nvSpPr>
        <p:spPr>
          <a:xfrm>
            <a:off x="1712724" y="4742315"/>
            <a:ext cx="60950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ntia.gov</a:t>
            </a:r>
            <a:r>
              <a:rPr lang="en-US" sz="900" dirty="0"/>
              <a:t>/files/</a:t>
            </a:r>
            <a:r>
              <a:rPr lang="en-US" sz="900" dirty="0" err="1"/>
              <a:t>ntia</a:t>
            </a:r>
            <a:r>
              <a:rPr lang="en-US" sz="900" dirty="0"/>
              <a:t>/publications/sbom_at_a_glance_apr2021.pdf</a:t>
            </a:r>
          </a:p>
        </p:txBody>
      </p:sp>
    </p:spTree>
    <p:extLst>
      <p:ext uri="{BB962C8B-B14F-4D97-AF65-F5344CB8AC3E}">
        <p14:creationId xmlns:p14="http://schemas.microsoft.com/office/powerpoint/2010/main" val="221790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PAIRS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Keys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Public Key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Private Key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399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Signing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Signed Artifacts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Source Code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Binary Artifacts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Container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480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Signing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What is a Signature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C842AE-FC0E-1DDF-B16F-80C8E3AE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479" y="2597166"/>
            <a:ext cx="2783516" cy="273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76C8F-FFB8-5271-137A-0CAF0380B572}"/>
              </a:ext>
            </a:extLst>
          </p:cNvPr>
          <p:cNvSpPr txBox="1"/>
          <p:nvPr/>
        </p:nvSpPr>
        <p:spPr>
          <a:xfrm>
            <a:off x="1712724" y="5513611"/>
            <a:ext cx="60950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dlorenc.medium.com</a:t>
            </a:r>
            <a:r>
              <a:rPr lang="en-US" sz="900" dirty="0"/>
              <a:t>/policy-and-attestations-89650fd6f4fa</a:t>
            </a:r>
          </a:p>
        </p:txBody>
      </p:sp>
    </p:spTree>
    <p:extLst>
      <p:ext uri="{BB962C8B-B14F-4D97-AF65-F5344CB8AC3E}">
        <p14:creationId xmlns:p14="http://schemas.microsoft.com/office/powerpoint/2010/main" val="37056525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Signing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Signed Artifacts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Source Code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Binary Artifacts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Container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04635-68C7-0AF8-CFE7-5FDB53E2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4" y="1314882"/>
            <a:ext cx="7772400" cy="39313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docs.microsoft.com/en-us/virtualization/windowscontainers/about/media/containerf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71" y="2343441"/>
            <a:ext cx="86868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835" y="6464076"/>
            <a:ext cx="11752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Windows Containers - https://docs.microsoft.com/en-us/virtualization/windowscontainers/about/index</a:t>
            </a:r>
          </a:p>
        </p:txBody>
      </p:sp>
    </p:spTree>
    <p:extLst>
      <p:ext uri="{BB962C8B-B14F-4D97-AF65-F5344CB8AC3E}">
        <p14:creationId xmlns:p14="http://schemas.microsoft.com/office/powerpoint/2010/main" val="332911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Signing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Signed Artifacts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Source Code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Binary Artifacts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Container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1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an attestation?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We need more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checks were performed?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quality gates were checked?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about CVEs?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was done?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When was it done?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97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Attestation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What is an Attestation?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Makes verifiable claims about provenance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Can include tests and test results.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Can tell you what scans were done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Can make claims about authorization for which automated policy </a:t>
            </a:r>
            <a:r>
              <a:rPr lang="en-US" dirty="0" err="1"/>
              <a:t>decsions</a:t>
            </a:r>
            <a:r>
              <a:rPr lang="en-US" dirty="0"/>
              <a:t> can be made.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3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Signing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What is a Signature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C842AE-FC0E-1DDF-B16F-80C8E3AE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479" y="2597166"/>
            <a:ext cx="2783516" cy="273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76C8F-FFB8-5271-137A-0CAF0380B572}"/>
              </a:ext>
            </a:extLst>
          </p:cNvPr>
          <p:cNvSpPr txBox="1"/>
          <p:nvPr/>
        </p:nvSpPr>
        <p:spPr>
          <a:xfrm>
            <a:off x="1712724" y="5513611"/>
            <a:ext cx="60950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dlorenc.medium.com</a:t>
            </a:r>
            <a:r>
              <a:rPr lang="en-US" sz="900" dirty="0"/>
              <a:t>/policy-and-attestations-89650fd6f4fa</a:t>
            </a:r>
          </a:p>
        </p:txBody>
      </p:sp>
    </p:spTree>
    <p:extLst>
      <p:ext uri="{BB962C8B-B14F-4D97-AF65-F5344CB8AC3E}">
        <p14:creationId xmlns:p14="http://schemas.microsoft.com/office/powerpoint/2010/main" val="25038992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Attestation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What is an Attestation?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76C8F-FFB8-5271-137A-0CAF0380B572}"/>
              </a:ext>
            </a:extLst>
          </p:cNvPr>
          <p:cNvSpPr txBox="1"/>
          <p:nvPr/>
        </p:nvSpPr>
        <p:spPr>
          <a:xfrm>
            <a:off x="1712724" y="5513611"/>
            <a:ext cx="60950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dlorenc.medium.com</a:t>
            </a:r>
            <a:r>
              <a:rPr lang="en-US" sz="900" dirty="0"/>
              <a:t>/policy-and-attestations-89650fd6f4fa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66544B-DAAF-DC09-AFCC-503EE6EE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16" y="2755427"/>
            <a:ext cx="4290089" cy="25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0748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13F5E1-6909-EA59-B014-ACC4EFEB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6" y="930070"/>
            <a:ext cx="2326581" cy="492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Big Picture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8E5E2-7740-0A6A-F379-B3A69FC62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C0BB7C-32ED-BD14-E27D-B8DE1A21B5C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313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Zarf Exercise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Demo Time!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364216" y="2665134"/>
            <a:ext cx="769913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docs.zarf.dev</a:t>
            </a:r>
            <a:r>
              <a:rPr lang="en-US" dirty="0"/>
              <a:t>/tutorials/3-deploy-a-retro-arcade/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037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D20F-54ED-4DD2-8D1E-F569B9B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Draft?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A5D6-EF28-4266-ADC2-A05E0F0F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Draft extends Helm to help you bootstrap configuration for Kubernetes based applications.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Create</a:t>
            </a:r>
          </a:p>
          <a:p>
            <a:pPr lvl="1"/>
            <a:r>
              <a:rPr lang="en-US" dirty="0"/>
              <a:t>Upgrade</a:t>
            </a:r>
          </a:p>
          <a:p>
            <a:pPr lvl="1"/>
            <a:r>
              <a:rPr lang="en-US" dirty="0"/>
              <a:t>Connect</a:t>
            </a:r>
          </a:p>
        </p:txBody>
      </p:sp>
      <p:sp>
        <p:nvSpPr>
          <p:cNvPr id="4" name="AutoShape 2" descr="Image result for helm">
            <a:extLst>
              <a:ext uri="{FF2B5EF4-FFF2-40B4-BE49-F238E27FC236}">
                <a16:creationId xmlns:a16="http://schemas.microsoft.com/office/drawing/2014/main" id="{55EE8A0F-C1EA-4682-B3F5-F9946D39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s://draft.sh/assets/images/draft-sm.png">
            <a:extLst>
              <a:ext uri="{FF2B5EF4-FFF2-40B4-BE49-F238E27FC236}">
                <a16:creationId xmlns:a16="http://schemas.microsoft.com/office/drawing/2014/main" id="{A21DA80B-CC12-42A3-9C44-17EFE827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456" y="3156744"/>
            <a:ext cx="3599707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64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D20F-54ED-4DD2-8D1E-F569B9B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Draft?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A5D6-EF28-4266-ADC2-A05E0F0F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Draft creates boilerplate scaffolds.</a:t>
            </a:r>
          </a:p>
          <a:p>
            <a:r>
              <a:rPr lang="en-US" dirty="0"/>
              <a:t>Draft supports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Node</a:t>
            </a:r>
          </a:p>
          <a:p>
            <a:pPr lvl="1"/>
            <a:r>
              <a:rPr lang="en-US" dirty="0" err="1"/>
              <a:t>DotNet</a:t>
            </a:r>
            <a:r>
              <a:rPr lang="en-US" dirty="0"/>
              <a:t> (Core)</a:t>
            </a:r>
          </a:p>
          <a:p>
            <a:pPr lvl="1"/>
            <a:r>
              <a:rPr lang="en-US" dirty="0"/>
              <a:t>Go</a:t>
            </a:r>
          </a:p>
          <a:p>
            <a:pPr lvl="1"/>
            <a:r>
              <a:rPr lang="en-US" dirty="0"/>
              <a:t>And more</a:t>
            </a:r>
          </a:p>
          <a:p>
            <a:endParaRPr lang="en-US" dirty="0"/>
          </a:p>
        </p:txBody>
      </p:sp>
      <p:sp>
        <p:nvSpPr>
          <p:cNvPr id="4" name="AutoShape 2" descr="Image result for helm">
            <a:extLst>
              <a:ext uri="{FF2B5EF4-FFF2-40B4-BE49-F238E27FC236}">
                <a16:creationId xmlns:a16="http://schemas.microsoft.com/office/drawing/2014/main" id="{55EE8A0F-C1EA-4682-B3F5-F9946D39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s://draft.sh/assets/images/draft-sm.png">
            <a:extLst>
              <a:ext uri="{FF2B5EF4-FFF2-40B4-BE49-F238E27FC236}">
                <a16:creationId xmlns:a16="http://schemas.microsoft.com/office/drawing/2014/main" id="{A21DA80B-CC12-42A3-9C44-17EFE827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456" y="3156744"/>
            <a:ext cx="3599707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1752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K9s</a:t>
            </a:r>
          </a:p>
          <a:p>
            <a:r>
              <a:rPr lang="en-US" dirty="0"/>
              <a:t>Azure Draft</a:t>
            </a:r>
          </a:p>
          <a:p>
            <a:r>
              <a:rPr lang="en-US" dirty="0"/>
              <a:t>Dive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3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980"/>
            <a:ext cx="12055151" cy="67810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224" y="6604084"/>
            <a:ext cx="11920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“</a:t>
            </a:r>
            <a:r>
              <a:rPr lang="en-US" sz="1050" dirty="0" err="1"/>
              <a:t>DockerCon</a:t>
            </a:r>
            <a:r>
              <a:rPr lang="en-US" sz="1050" dirty="0"/>
              <a:t> 16: Windows Server &amp; Docker - The Internals Behind Bringing Docker &amp; Containers to Windows - Black Belt”</a:t>
            </a:r>
          </a:p>
        </p:txBody>
      </p:sp>
    </p:spTree>
    <p:extLst>
      <p:ext uri="{BB962C8B-B14F-4D97-AF65-F5344CB8AC3E}">
        <p14:creationId xmlns:p14="http://schemas.microsoft.com/office/powerpoint/2010/main" val="26810081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AEBD9E66-647D-6541-FA85-3472A1B96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35096" y="1645384"/>
            <a:ext cx="7439740" cy="1891133"/>
          </a:xfrm>
          <a:ln/>
        </p:spPr>
        <p:txBody>
          <a:bodyPr vert="horz" lIns="91440" tIns="6144" rIns="91440" bIns="45720" rtlCol="0" anchor="t">
            <a:normAutofit/>
          </a:bodyPr>
          <a:lstStyle/>
          <a:p>
            <a:pPr algn="r"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</a:tabLst>
            </a:pPr>
            <a:r>
              <a:rPr lang="en-US" altLang="en-US" sz="2419" b="1"/>
              <a:t>Understanding Storage in Kubernetes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43FD1DC-736B-F9B2-8EFA-2AF4B29C20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Agenda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E32B67D5-C4B6-5541-32C7-AB2A1D6335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 APIs in Kubernetes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Volumes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EmptyDir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Host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Files</a:t>
            </a:r>
          </a:p>
          <a:p>
            <a:pPr marL="1566657" lvl="2" indent="-347507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Config Maps</a:t>
            </a:r>
          </a:p>
          <a:p>
            <a:pPr marL="1566657" lvl="2" indent="-347507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Secrets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14A2EE0-DC73-7938-E3EF-13DB6ABDE54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Persistent Volumes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Provisioning</a:t>
            </a:r>
          </a:p>
          <a:p>
            <a:pPr marL="1566657" lvl="2" indent="-347507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Static</a:t>
            </a:r>
          </a:p>
          <a:p>
            <a:pPr marL="1566657" lvl="2" indent="-347507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Dynamic</a:t>
            </a:r>
          </a:p>
          <a:p>
            <a:pPr marL="522219" indent="-391664">
              <a:spcBef>
                <a:spcPts val="1376"/>
              </a:spcBef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Usage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 Options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Cloud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On-Premises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AB766075-E974-0939-2FF2-6352DB7F39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Storage APIs in Kubernetes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D0B0FA2D-631D-E535-FED6-39B51771714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Configuration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ConfigMap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Secret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93B9605-71B4-12DA-C9D5-230535DC44E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Volume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VolumeMount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PersistentVolume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PersistentVolumeClaim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StorageClass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VolumeAttachment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6330D8E7-42A8-FC5F-E908-26AF47A288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4725908-6D7B-C2F3-BF13-EC3770B698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spcBef>
                <a:spcPts val="2449"/>
              </a:spcBef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Solves Two Problems</a:t>
            </a:r>
          </a:p>
          <a:p>
            <a:pPr marL="1044438" lvl="1" indent="-391664">
              <a:spcBef>
                <a:spcPts val="2449"/>
              </a:spcBef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Container Death</a:t>
            </a:r>
          </a:p>
          <a:p>
            <a:pPr marL="1044438" lvl="1" indent="-391664">
              <a:spcBef>
                <a:spcPts val="2449"/>
              </a:spcBef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File Sharing</a:t>
            </a:r>
          </a:p>
          <a:p>
            <a:pPr marL="522219" indent="-391664">
              <a:spcBef>
                <a:spcPts val="2449"/>
              </a:spcBef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Lifetime of the Pod that encloses it.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CF187A8D-9412-F923-D4DC-836CBC967F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6968EA70-B743-EF8F-EBAB-9D1824195A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217238"/>
            <a:ext cx="5354692" cy="5087822"/>
          </a:xfrm>
          <a:ln/>
        </p:spPr>
        <p:txBody>
          <a:bodyPr>
            <a:normAutofit fontScale="92500" lnSpcReduction="10000"/>
          </a:bodyPr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awsElasticBlockStore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azureFile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cephfs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configMap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downwardAPI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emptyDir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fc (fibre channel)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flocker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gcePersistentDisk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gitRepo (deprecated)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glusterfs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DDC617C-20D7-55D4-49AE-6F6E5D8707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217238"/>
            <a:ext cx="5354693" cy="5087822"/>
          </a:xfrm>
          <a:ln/>
        </p:spPr>
        <p:txBody>
          <a:bodyPr>
            <a:normAutofit fontScale="92500" lnSpcReduction="10000"/>
          </a:bodyPr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hostPath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iscsi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local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nfs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persistentVolumeClaim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projected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portworxVolume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quobyte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rbd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scaleIO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secret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storageos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vsphereVolume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8487EF-EAB8-6576-9246-20BAABFE01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ABD3CFD8-37B0-70A6-13F5-98ACE46CBB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Ephemeral Volumes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API Objects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Mounted Host Files &amp; Directories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External Storage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FAC2B1F-831D-1A4C-2FA7-1D58B3CF9FA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Life of underlying files varies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Read the Docs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6529BE5C-FB5A-7163-ADE1-6D792ED726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94460F47-E7D4-5C34-94EB-AECA3976FF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In-tree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Out-of-tree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FlexVolume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AC8A366-12EC-2212-63E2-E32D8FC64E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F4146E53-F7CB-425C-7E86-8833E368AA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446902A4-8654-6589-88E0-5782716CA9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In-tree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Out-of-tree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FlexVolume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9085E2D-C612-27C3-02D1-9B6DC0618F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Linked, Compiled build and Shipped with Kubernetes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E9B2DB4-0071-7B7B-7159-99940BB3B2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86D1B875-E1F4-6095-84C3-08302B8C95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In-tree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Out-of-tree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FlexVolume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8DDD69B0-8750-11B4-C440-3EDB2DC83C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Requires Access to the Root Filesystem on control plane and worker nodes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Difficult to Deploy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External Dependencies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92D9BB5C-9E9A-5903-BDF2-6E90CF367A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D62D4E-9A12-E65B-D798-DB876699459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In-tree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Out-of-tree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FlexVolume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CSI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405E071-97AF-1330-300F-F7D89C9F10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Standardized Mechanism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Side-cars provided to connect CSI drivers with Kubernetes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Alpha in 1.9, Beta since 1.10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4224" y="6604084"/>
            <a:ext cx="11920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“</a:t>
            </a:r>
            <a:r>
              <a:rPr lang="en-US" sz="1050" dirty="0" err="1"/>
              <a:t>DockerCon</a:t>
            </a:r>
            <a:r>
              <a:rPr lang="en-US" sz="1050" dirty="0"/>
              <a:t> 16: Windows Server &amp; Docker - The Internals Behind Bringing Docker &amp; Containers to Windows - Black Belt”</a:t>
            </a:r>
          </a:p>
        </p:txBody>
      </p:sp>
    </p:spTree>
    <p:extLst>
      <p:ext uri="{BB962C8B-B14F-4D97-AF65-F5344CB8AC3E}">
        <p14:creationId xmlns:p14="http://schemas.microsoft.com/office/powerpoint/2010/main" val="26956555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EE1E07B9-74C1-F33A-FA68-6330FC60F31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Example 1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E1BA92A3-A764-5E3A-9210-8C9B2C8420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EmptyDir (Ephemeral)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ConfigMap (API Object)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HostDir (Mounted Host File)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NFS Share (External Storage)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CE9FFAEB-F359-734C-3143-1CA5CA01C8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Volumes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5E8FE793-D091-14B3-5141-E0FA2E5F9A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Represent distinct storage provisioned by an administrator (static) or Provisioner (dynamic)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Lifecycle independent of Pods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8BDB5445-0159-B72C-C441-4EA96AE20D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2288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838"/>
              <a:t>Persistent Volume – Volume Types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43C270A-7AEF-B038-BAC5-6B09DC8A35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217237"/>
            <a:ext cx="5354692" cy="5308615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GCEPersistentDisk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AWSElasticBlockStore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AzureFile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FC (Fibre Channel)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Flexvolume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Flocker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NFS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iSCSI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63701E2-436B-98C8-900C-E1BFABD6EA9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217237"/>
            <a:ext cx="5354693" cy="5308615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RBD (Ceph Block Device)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CephFS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Cinder (OpenStack block storage)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Glusterfs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VsphereVolume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Quobyte Volumes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HostPath (Single node testing only – local storage is not supported in any way and WILL NOT WORK in a multi-node cluster)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Portworx Volumes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ScaleIO Volumes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570A381-8030-F92D-D1EA-A81BCFBEAE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2288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838"/>
              <a:t>Persistent Volume – Volume Types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2803349-5C16-09CE-6CB0-57AAEB7F1F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Some can be resized (beta)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Mount Options Vary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Read the Docs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2B55059-5804-4B4F-8F56-0429AD6C788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342E554C-38B1-CA95-62A1-E2AB314E54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 – </a:t>
            </a:r>
            <a:r>
              <a:rPr lang="en-US" altLang="en-US" sz="5805"/>
              <a:t>Life cycle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AA61DE9-C72C-671E-F83D-4D39BFDC65A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Available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Bound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Released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Failed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663B44A-6FAC-D3F0-A3BC-112B29FC73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 free PV that is not bound to a claim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B5A23A6-603E-6FF6-9C19-703FFABF461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 – </a:t>
            </a:r>
            <a:r>
              <a:rPr lang="en-US" altLang="en-US" sz="5805"/>
              <a:t>Life cycle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FF76FC48-D445-2BB5-7A78-94BBCAB295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Available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Bound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Released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Failed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9B80A5A-16C8-2BB9-B61E-0BDEE98BA9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The PV is bound to a PVC.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623AF18C-FF8A-C2FB-0617-50B5825758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 – </a:t>
            </a:r>
            <a:r>
              <a:rPr lang="en-US" altLang="en-US" sz="5805"/>
              <a:t>Life cycle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B0E17DE2-5E74-CA2C-3692-144F9310EF9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Available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Bound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Released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Failed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8D50E28-190C-E5DC-0A74-BDCD4B7E37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The claim has been deleted, but the PV is not yet reclaimed by the cluster.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9D78ED1-F011-09DF-E599-57779C32AD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 – </a:t>
            </a:r>
            <a:r>
              <a:rPr lang="en-US" altLang="en-US" sz="5805"/>
              <a:t>Life cycle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65D2F67E-E3E3-09EA-0B08-38A6A0FC4F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Available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Bound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Released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Failed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7AC7D74-4B8D-FF41-F3FC-CC21D6E4D2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Automatic reclamation has failed.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C88253D1-2795-C348-6B5D-95C4F473B2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Persistent Volume – </a:t>
            </a:r>
            <a:r>
              <a:rPr lang="en-US" altLang="en-US" sz="4838"/>
              <a:t>Reclaim Policy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7DBE9632-CF2D-F65C-60A1-0F36BC37FD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Retain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Recycle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Delete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9A4B2DC-EC7A-9892-F2C3-CD8D86156C6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Manual reclamation of resources.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546819EC-C240-4503-632B-08ACF1C685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Persistent Volume – </a:t>
            </a:r>
            <a:r>
              <a:rPr lang="en-US" altLang="en-US" sz="4838"/>
              <a:t>Reclaim Policy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4BCC9637-3D3A-EC0E-D90A-E16B4653EB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Retain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Recycle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Delete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FE81177-CA33-2B1F-AFB5-71021145BD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Deprecated – Largely unsupported.  Don’t use it.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224" y="6604084"/>
            <a:ext cx="11920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“</a:t>
            </a:r>
            <a:r>
              <a:rPr lang="en-US" sz="1050" dirty="0" err="1"/>
              <a:t>DockerCon</a:t>
            </a:r>
            <a:r>
              <a:rPr lang="en-US" sz="1050" dirty="0"/>
              <a:t> 16: Windows Server &amp; Docker - The Internals Behind Bringing Docker &amp; Containers to Windows - Black Belt”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50972" y="201336"/>
            <a:ext cx="604179" cy="394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78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60DBB7C0-FB87-B9B6-D2CB-DA65BDBED4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Persistent Volume – </a:t>
            </a:r>
            <a:r>
              <a:rPr lang="en-US" altLang="en-US" sz="4838"/>
              <a:t>Reclaim Policy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46DD3A83-27CA-1BDF-B528-E6C9BA5092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Retain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Recycle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Delete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B05B699A-0142-E4FA-D109-556C4A2C93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Underlying storage mechanism is deleted.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EC5D99C8-10AD-3AF6-835C-EE83951E3F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Storage Class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00FC62CE-D464-B9D4-1E38-16F03FFA850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Gives an administrator the ability to create different storage offerings.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Can be attached to statically provisioned PVs or trigger the dynamic provisioning of PVs.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7B895867-9F6E-68E5-8E6B-252E3D940C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Storage Class – Internal Provisioners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C87898CD-517C-44FB-1CBC-AE0D64B4C0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AWSElasticBlockStore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AzureFile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Cinder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Flocker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GCEPersistentDisk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GlusterFS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D60A0228-537D-54D4-0551-AB93B227F2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Quobyte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RBD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VsphereVolume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PortworxVolume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ScaleIO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9325130D-8A54-4BCD-5AE0-75D1ED270FB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Storage Class – External Provisioners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DF554AD-460F-EEB3-BF1F-CA75B3EEC8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4"/>
            <a:ext cx="5354692" cy="1896894"/>
          </a:xfrm>
          <a:ln/>
        </p:spPr>
        <p:txBody>
          <a:bodyPr>
            <a:normAutofit fontScale="92500" lnSpcReduction="10000"/>
          </a:bodyPr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AWS – EFS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Ceph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Digital Ocean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Gluster</a:t>
            </a:r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6D082079-49E2-A560-1402-57DDF367F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316" y="1605064"/>
            <a:ext cx="5354693" cy="189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9830" rIns="0" bIns="0"/>
          <a:lstStyle>
            <a:lvl1pPr marL="431800" indent="-3238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iSCSI</a:t>
            </a:r>
          </a:p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local-volume</a:t>
            </a:r>
          </a:p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NFS</a:t>
            </a:r>
          </a:p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NFS-Client</a:t>
            </a:r>
          </a:p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OpenEBS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2BF7BFFA-F13B-862E-3E4A-4C9821ACA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834" y="5648521"/>
            <a:ext cx="10970496" cy="53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7987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98000"/>
              </a:lnSpc>
              <a:spcBef>
                <a:spcPts val="1723"/>
              </a:spcBef>
            </a:pPr>
            <a:r>
              <a:rPr lang="en-US" altLang="en-US" sz="3144" dirty="0">
                <a:latin typeface="Roboto" panose="02000000000000000000" pitchFamily="2" charset="0"/>
              </a:rPr>
              <a:t>https://</a:t>
            </a:r>
            <a:r>
              <a:rPr lang="en-US" altLang="en-US" sz="3144" dirty="0" err="1">
                <a:latin typeface="Roboto" panose="02000000000000000000" pitchFamily="2" charset="0"/>
              </a:rPr>
              <a:t>github.com</a:t>
            </a:r>
            <a:r>
              <a:rPr lang="en-US" altLang="en-US" sz="3144" dirty="0">
                <a:latin typeface="Roboto" panose="02000000000000000000" pitchFamily="2" charset="0"/>
              </a:rPr>
              <a:t>/</a:t>
            </a:r>
            <a:r>
              <a:rPr lang="en-US" altLang="en-US" sz="3144" dirty="0" err="1">
                <a:latin typeface="Roboto" panose="02000000000000000000" pitchFamily="2" charset="0"/>
              </a:rPr>
              <a:t>kubernetes</a:t>
            </a:r>
            <a:r>
              <a:rPr lang="en-US" altLang="en-US" sz="3144" dirty="0">
                <a:latin typeface="Roboto" panose="02000000000000000000" pitchFamily="2" charset="0"/>
              </a:rPr>
              <a:t>-incubator/external-storage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13BE5781-0F3D-583D-EF6B-ACDF5717B6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Example 2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D603839D-EEA0-A0D7-8292-8F1E56C5A7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Storage Class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Statically Provisioned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Dynamically Provisioned Storage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485-05F9-92AF-E050-7F016B36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Kitchen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6C5C-5244-9AB4-564F-DF010263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7CBD-2EED-7DE7-BBB4-4A686641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5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QUESTIONS?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BEEF2E-2D48-E2EC-374C-A01169A81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7" name="Google Shape;577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5287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ME</a:t>
            </a:r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Jason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566" name="Google Shape;566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4294967295"/>
          </p:nvPr>
        </p:nvSpPr>
        <p:spPr>
          <a:xfrm>
            <a:off x="1507786" y="2489208"/>
            <a:ext cx="5881688" cy="38576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600" dirty="0">
                <a:sym typeface="Arial"/>
              </a:rPr>
              <a:t>@</a:t>
            </a:r>
            <a:r>
              <a:rPr lang="en-US" sz="1600" dirty="0" err="1">
                <a:sym typeface="Arial"/>
              </a:rPr>
              <a:t>JvB</a:t>
            </a:r>
            <a:endParaRPr sz="1600" dirty="0">
              <a:sym typeface="Arial"/>
            </a:endParaRPr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1497114" y="2704591"/>
            <a:ext cx="5882100" cy="4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jasonvanbrackel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1517634" y="3019274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jasonvanbrackel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88" y="2874970"/>
            <a:ext cx="298866" cy="24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47F0C-C0E6-BE91-C2A8-2DA3AD0C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288" y="3146723"/>
            <a:ext cx="298866" cy="348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48" y="2389703"/>
            <a:ext cx="637746" cy="637746"/>
          </a:xfrm>
          <a:prstGeom prst="rect">
            <a:avLst/>
          </a:prstGeom>
        </p:spPr>
      </p:pic>
      <p:pic>
        <p:nvPicPr>
          <p:cNvPr id="1030" name="Picture 6" descr="2 Hours with Azure Kubernetes">
            <a:extLst>
              <a:ext uri="{FF2B5EF4-FFF2-40B4-BE49-F238E27FC236}">
                <a16:creationId xmlns:a16="http://schemas.microsoft.com/office/drawing/2014/main" id="{8F684949-950E-1563-0DCA-A1961503F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3278"/>
          <a:stretch/>
        </p:blipFill>
        <p:spPr bwMode="auto">
          <a:xfrm>
            <a:off x="5273820" y="887499"/>
            <a:ext cx="4292868" cy="4279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30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66415" y="184558"/>
            <a:ext cx="855677" cy="453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613" y="6612473"/>
            <a:ext cx="11920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“</a:t>
            </a:r>
            <a:r>
              <a:rPr lang="en-US" sz="1050" dirty="0" err="1"/>
              <a:t>DockerCon</a:t>
            </a:r>
            <a:r>
              <a:rPr lang="en-US" sz="1050" dirty="0"/>
              <a:t> 16: Windows Server &amp; Docker - The Internals Behind Bringing Docker &amp; Containers to Windows - Black Belt”</a:t>
            </a:r>
          </a:p>
        </p:txBody>
      </p:sp>
    </p:spTree>
    <p:extLst>
      <p:ext uri="{BB962C8B-B14F-4D97-AF65-F5344CB8AC3E}">
        <p14:creationId xmlns:p14="http://schemas.microsoft.com/office/powerpoint/2010/main" val="37776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37F2-8ADC-CBBC-7844-FA0588FC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ACFD-97EF-89F7-4C1E-1812F3A6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that executes and manages containers' lifecycle on a host system.</a:t>
            </a:r>
          </a:p>
          <a:p>
            <a:r>
              <a:rPr lang="en-US" dirty="0"/>
              <a:t>Docker</a:t>
            </a:r>
          </a:p>
          <a:p>
            <a:r>
              <a:rPr lang="en-US" dirty="0" err="1"/>
              <a:t>Podman</a:t>
            </a:r>
            <a:endParaRPr lang="en-US" dirty="0"/>
          </a:p>
          <a:p>
            <a:r>
              <a:rPr lang="en-US" dirty="0" err="1"/>
              <a:t>containerd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F4E2D-CB24-8A0D-4ADB-E4A18AA3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B054CA2-0948-92B6-60CA-2C4FA6AEC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52" y="3982975"/>
            <a:ext cx="71374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5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37F2-8ADC-CBBC-7844-FA0588FC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Runtimes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ACFD-97EF-89F7-4C1E-1812F3A6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Kata Containers</a:t>
            </a:r>
          </a:p>
          <a:p>
            <a:r>
              <a:rPr lang="en-US" dirty="0" err="1"/>
              <a:t>Podman</a:t>
            </a:r>
            <a:endParaRPr lang="en-US" dirty="0"/>
          </a:p>
          <a:p>
            <a:r>
              <a:rPr lang="en-US" dirty="0" err="1"/>
              <a:t>gVisor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F4E2D-CB24-8A0D-4ADB-E4A18AA3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gVisor high-level architecture">
            <a:extLst>
              <a:ext uri="{FF2B5EF4-FFF2-40B4-BE49-F238E27FC236}">
                <a16:creationId xmlns:a16="http://schemas.microsoft.com/office/drawing/2014/main" id="{49A7941A-1859-4DC2-DD83-044B6E567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9" r="20401"/>
          <a:stretch/>
        </p:blipFill>
        <p:spPr bwMode="auto">
          <a:xfrm>
            <a:off x="6096000" y="1948333"/>
            <a:ext cx="5136571" cy="43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28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9091-2D16-BDB3-B1DE-F81841D3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2D8C-F89C-9A62-0F0B-06BEC2BB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Exploration with Dive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38F32-1EA3-D59D-5562-C4DFB17A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1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465B-FAE3-193F-CD81-C0B8F283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C387A-5473-5CC2-F8EF-2E5F1757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https://www.docker.com/</a:t>
            </a:r>
            <a:endParaRPr lang="en-US" dirty="0"/>
          </a:p>
          <a:p>
            <a:r>
              <a:rPr lang="en-US" dirty="0">
                <a:hlinkClick r:id="rId3"/>
              </a:rPr>
              <a:t>https://mobyproject.org/</a:t>
            </a:r>
            <a:endParaRPr lang="en-US" dirty="0"/>
          </a:p>
          <a:p>
            <a:r>
              <a:rPr lang="en-US" dirty="0">
                <a:hlinkClick r:id="rId4"/>
              </a:rPr>
              <a:t>https://rancherdesktop.io/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CD804-2D18-9789-E160-EB4775A7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0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8A51DAE-705B-233E-C071-0A3E44C89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9288" y="3146724"/>
            <a:ext cx="298866" cy="328476"/>
          </a:xfrm>
          <a:prstGeom prst="rect">
            <a:avLst/>
          </a:prstGeom>
        </p:spPr>
      </p:pic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ME</a:t>
            </a:r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Jason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566" name="Google Shape;566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4294967295"/>
          </p:nvPr>
        </p:nvSpPr>
        <p:spPr>
          <a:xfrm>
            <a:off x="1507786" y="2489208"/>
            <a:ext cx="5881688" cy="38576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600" dirty="0">
                <a:sym typeface="Arial"/>
              </a:rPr>
              <a:t>@</a:t>
            </a:r>
            <a:r>
              <a:rPr lang="en-US" sz="1600" dirty="0" err="1">
                <a:sym typeface="Arial"/>
              </a:rPr>
              <a:t>JvB</a:t>
            </a:r>
            <a:endParaRPr sz="1600" dirty="0">
              <a:sym typeface="Arial"/>
            </a:endParaRPr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1497114" y="2704591"/>
            <a:ext cx="5882100" cy="4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jasonvanbrackel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1517634" y="3019274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jasonvanbrackel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288" y="2874970"/>
            <a:ext cx="298866" cy="24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48" y="2389703"/>
            <a:ext cx="637746" cy="637746"/>
          </a:xfrm>
          <a:prstGeom prst="rect">
            <a:avLst/>
          </a:prstGeom>
        </p:spPr>
      </p:pic>
      <p:pic>
        <p:nvPicPr>
          <p:cNvPr id="1030" name="Picture 6" descr="2 Hours with Azure Kubernetes">
            <a:extLst>
              <a:ext uri="{FF2B5EF4-FFF2-40B4-BE49-F238E27FC236}">
                <a16:creationId xmlns:a16="http://schemas.microsoft.com/office/drawing/2014/main" id="{8F684949-950E-1563-0DCA-A1961503F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3278"/>
          <a:stretch/>
        </p:blipFill>
        <p:spPr bwMode="auto">
          <a:xfrm>
            <a:off x="5273820" y="887499"/>
            <a:ext cx="4292868" cy="4279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70;p55">
            <a:extLst>
              <a:ext uri="{FF2B5EF4-FFF2-40B4-BE49-F238E27FC236}">
                <a16:creationId xmlns:a16="http://schemas.microsoft.com/office/drawing/2014/main" id="{6BA2DFF3-B2AF-D973-D538-3D2BFE09EE93}"/>
              </a:ext>
            </a:extLst>
          </p:cNvPr>
          <p:cNvSpPr txBox="1">
            <a:spLocks/>
          </p:cNvSpPr>
          <p:nvPr/>
        </p:nvSpPr>
        <p:spPr>
          <a:xfrm>
            <a:off x="1497114" y="3381022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jasonvanbrackel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55AA0E-C8BE-2E77-8D10-041A66D060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768" y="3508471"/>
            <a:ext cx="298866" cy="3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7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17C8-C17A-3B41-B6A0-8DD58E98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COmmands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F61C-858D-5266-9A34-DB8507EE9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https://docs.docker.com/reference/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34CA6-6470-E558-4C6E-4A9D4351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2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A13AE-A356-DAAD-640D-2386666C9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7EBE-053D-CDAF-B6B3-4F86A9F1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7CA16-16B8-DC9C-2A81-A4B53D4C3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.NET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81667-03AC-51B7-E69D-55BA0C5D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2896" y="1754542"/>
            <a:ext cx="4099623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</a:t>
            </a:r>
          </a:p>
          <a:p>
            <a:pPr lvl="1"/>
            <a:r>
              <a:rPr lang="en-US" sz="2600" dirty="0"/>
              <a:t>Containers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2896" y="1754542"/>
            <a:ext cx="4099623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</a:t>
            </a:r>
          </a:p>
          <a:p>
            <a:pPr lvl="1"/>
            <a:r>
              <a:rPr lang="en-US" sz="2600" dirty="0"/>
              <a:t>Containers</a:t>
            </a:r>
          </a:p>
          <a:p>
            <a:pPr lvl="1"/>
            <a:r>
              <a:rPr lang="en-US" sz="2600" dirty="0"/>
              <a:t>Storage</a:t>
            </a:r>
          </a:p>
          <a:p>
            <a:pPr lvl="1"/>
            <a:r>
              <a:rPr lang="en-US" sz="2600" dirty="0"/>
              <a:t>Infrastructure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6661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1" y="2332138"/>
            <a:ext cx="6000749" cy="3424691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Greek for “Helmsman”; also the root of the word “Governor”</a:t>
            </a:r>
          </a:p>
          <a:p>
            <a:pPr lvl="0"/>
            <a:r>
              <a:rPr lang="en-US" dirty="0">
                <a:sym typeface="Calibri"/>
              </a:rPr>
              <a:t>Google’s 3</a:t>
            </a:r>
            <a:r>
              <a:rPr lang="en-US" baseline="30000" dirty="0">
                <a:sym typeface="Calibri"/>
              </a:rPr>
              <a:t>rd</a:t>
            </a:r>
            <a:r>
              <a:rPr lang="en-US" dirty="0">
                <a:sym typeface="Calibri"/>
              </a:rPr>
              <a:t> Container Platform (Borg, Omega)</a:t>
            </a:r>
          </a:p>
          <a:p>
            <a:pPr lvl="0"/>
            <a:r>
              <a:rPr lang="en-US" dirty="0">
                <a:sym typeface="Calibri"/>
              </a:rPr>
              <a:t>Set of </a:t>
            </a:r>
            <a:r>
              <a:rPr lang="en-US" dirty="0" err="1">
                <a:sym typeface="Calibri"/>
              </a:rPr>
              <a:t>compossable</a:t>
            </a:r>
            <a:r>
              <a:rPr lang="en-US" dirty="0">
                <a:sym typeface="Calibri"/>
              </a:rPr>
              <a:t> building blocks</a:t>
            </a:r>
            <a:endParaRPr lang="en-US" dirty="0"/>
          </a:p>
          <a:p>
            <a:r>
              <a:rPr lang="en-US" dirty="0"/>
              <a:t>Container orchestrator </a:t>
            </a:r>
          </a:p>
          <a:p>
            <a:r>
              <a:rPr lang="en-US" dirty="0"/>
              <a:t>Runs Docker / </a:t>
            </a:r>
            <a:r>
              <a:rPr lang="en-US" dirty="0" err="1"/>
              <a:t>Rkt</a:t>
            </a:r>
            <a:r>
              <a:rPr lang="en-US" dirty="0"/>
              <a:t>  / Linux containers / Windows Containers</a:t>
            </a:r>
          </a:p>
          <a:p>
            <a:r>
              <a:rPr lang="en-US" dirty="0"/>
              <a:t>Supports multiple cloud and bare-metal environments</a:t>
            </a:r>
          </a:p>
          <a:p>
            <a:r>
              <a:rPr lang="en-US" dirty="0">
                <a:sym typeface="Calibri"/>
              </a:rPr>
              <a:t>Built on lessons learned from Borg and Omega</a:t>
            </a:r>
          </a:p>
          <a:p>
            <a:r>
              <a:rPr lang="en-US" dirty="0"/>
              <a:t>Written in Go </a:t>
            </a:r>
          </a:p>
          <a:p>
            <a:pPr marL="45720" indent="0">
              <a:buNone/>
            </a:pPr>
            <a:br>
              <a:rPr lang="en-US" dirty="0"/>
            </a:br>
            <a:r>
              <a:rPr lang="en-US" dirty="0"/>
              <a:t>Manage applications, not machines</a:t>
            </a:r>
          </a:p>
          <a:p>
            <a:pPr marL="0" lvl="0" indent="0">
              <a:buNone/>
            </a:pPr>
            <a:r>
              <a:rPr lang="en-US" dirty="0"/>
              <a:t> Kubernetes SIG-Windows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1" y="861237"/>
            <a:ext cx="10344149" cy="534372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796" y="861237"/>
            <a:ext cx="4369518" cy="42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1" y="2340528"/>
            <a:ext cx="6000749" cy="341630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>
                <a:sym typeface="Calibri"/>
              </a:rPr>
              <a:t>Runs hundreds of thousands of jobs..</a:t>
            </a:r>
          </a:p>
          <a:p>
            <a:pPr lvl="0"/>
            <a:r>
              <a:rPr lang="en-US" dirty="0">
                <a:sym typeface="Calibri"/>
              </a:rPr>
              <a:t>..for many thousands of different applications (YouTube, Search Index, Maps, etc.)..</a:t>
            </a:r>
          </a:p>
          <a:p>
            <a:pPr lvl="0"/>
            <a:r>
              <a:rPr lang="en-US" dirty="0">
                <a:sym typeface="Calibri"/>
              </a:rPr>
              <a:t>..across a number of clusters (hundreds)..</a:t>
            </a:r>
          </a:p>
          <a:p>
            <a:pPr lvl="0"/>
            <a:r>
              <a:rPr lang="en-US" dirty="0">
                <a:sym typeface="Calibri"/>
              </a:rPr>
              <a:t>..each with up to tens of thousands of machines..</a:t>
            </a:r>
          </a:p>
          <a:p>
            <a:pPr lvl="0"/>
            <a:r>
              <a:rPr lang="en-US" dirty="0">
                <a:sym typeface="Calibri"/>
              </a:rPr>
              <a:t>Borg currently manages many millions of physical servers hosting billions of containers!</a:t>
            </a:r>
          </a:p>
          <a:p>
            <a:pPr lvl="0"/>
            <a:r>
              <a:rPr lang="en-US" dirty="0">
                <a:sym typeface="Calibri"/>
              </a:rPr>
              <a:t>In production since 2003!</a:t>
            </a:r>
          </a:p>
          <a:p>
            <a:pPr lvl="0"/>
            <a:r>
              <a:rPr lang="en-US" dirty="0">
                <a:sym typeface="Calibri"/>
              </a:rPr>
              <a:t>Offers a declarative job specification language, name service integration, real-time job monitoring, and tools to analyze and simulate system behavior.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2451" y="5756831"/>
            <a:ext cx="945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Large-scale cluster management at Google with Borg</a:t>
            </a:r>
          </a:p>
        </p:txBody>
      </p:sp>
      <p:pic>
        <p:nvPicPr>
          <p:cNvPr id="5" name="Shape 19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274" y="503854"/>
            <a:ext cx="5072275" cy="525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1" y="849064"/>
            <a:ext cx="10344149" cy="534372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Lineage</a:t>
            </a:r>
            <a:br>
              <a:rPr lang="en-US" dirty="0"/>
            </a:br>
            <a:r>
              <a:rPr lang="en-US" dirty="0"/>
              <a:t>Google Borg</a:t>
            </a:r>
          </a:p>
        </p:txBody>
      </p:sp>
    </p:spTree>
    <p:extLst>
      <p:ext uri="{BB962C8B-B14F-4D97-AF65-F5344CB8AC3E}">
        <p14:creationId xmlns:p14="http://schemas.microsoft.com/office/powerpoint/2010/main" val="72042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-1524000"/>
            <a:ext cx="107061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0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3752" y="2093976"/>
            <a:ext cx="4754563" cy="366309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52297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Scale</a:t>
            </a:r>
          </a:p>
          <a:p>
            <a:r>
              <a:rPr lang="en-US" sz="2800" dirty="0">
                <a:hlinkClick r:id="rId3"/>
              </a:rPr>
              <a:t>Kubernetes Reference API</a:t>
            </a:r>
            <a:endParaRPr lang="en-US" sz="2800" dirty="0"/>
          </a:p>
          <a:p>
            <a:r>
              <a:rPr lang="en-US" sz="2800" dirty="0">
                <a:hlinkClick r:id="rId4"/>
              </a:rPr>
              <a:t>What is Kubernetes Physically Speaking?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5B4F41C-5F5C-6B28-1C5B-2FCC9353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75" y="1075638"/>
            <a:ext cx="3851772" cy="39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37480F-23C1-4C83-B08C-B885FB4D3FC0}"/>
              </a:ext>
            </a:extLst>
          </p:cNvPr>
          <p:cNvSpPr txBox="1"/>
          <p:nvPr/>
        </p:nvSpPr>
        <p:spPr>
          <a:xfrm>
            <a:off x="412975" y="5143877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twitter.com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memenetes</a:t>
            </a:r>
            <a:r>
              <a:rPr lang="en-US" dirty="0">
                <a:hlinkClick r:id="rId3"/>
              </a:rPr>
              <a:t>/status/1633876132855709697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3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7480F-23C1-4C83-B08C-B885FB4D3FC0}"/>
              </a:ext>
            </a:extLst>
          </p:cNvPr>
          <p:cNvSpPr txBox="1"/>
          <p:nvPr/>
        </p:nvSpPr>
        <p:spPr>
          <a:xfrm>
            <a:off x="412975" y="5143877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https://twitter.com/memenetes/status/1631339227785969664</a:t>
            </a:r>
            <a:endParaRPr 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D3E20D1-87CE-DB48-91C5-AFC3B4A4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0100"/>
            <a:ext cx="7768292" cy="40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2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B051-9F37-BDC6-56DB-AD11F9E5B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00223"/>
            <a:ext cx="4033541" cy="640080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5E7D9-B808-4FDA-6DD9-2FA88B767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" y="1395167"/>
            <a:ext cx="4033541" cy="22152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are Containers</a:t>
            </a:r>
          </a:p>
          <a:p>
            <a:r>
              <a:rPr lang="en-US" dirty="0"/>
              <a:t>Benefits of Containers</a:t>
            </a:r>
          </a:p>
          <a:p>
            <a:r>
              <a:rPr lang="en-US" dirty="0"/>
              <a:t>Containers vs. Virtual Machines</a:t>
            </a:r>
          </a:p>
          <a:p>
            <a:r>
              <a:rPr lang="en-US" dirty="0"/>
              <a:t>Container Runtimes</a:t>
            </a:r>
          </a:p>
          <a:p>
            <a:r>
              <a:rPr lang="en-US" dirty="0"/>
              <a:t>Container Tools</a:t>
            </a:r>
          </a:p>
          <a:p>
            <a:r>
              <a:rPr lang="en-US" dirty="0"/>
              <a:t>Exercise – Review and </a:t>
            </a:r>
            <a:r>
              <a:rPr lang="en-US"/>
              <a:t>Existing Container with dive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C97731-AAB0-AA2A-E2A7-4F07BA773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13255" y="700223"/>
            <a:ext cx="4033541" cy="640080"/>
          </a:xfrm>
        </p:spPr>
        <p:txBody>
          <a:bodyPr/>
          <a:lstStyle/>
          <a:p>
            <a:r>
              <a:rPr lang="en-US" dirty="0"/>
              <a:t>Docker Essentials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17950F-656B-51EA-64F7-93B9067CB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13255" y="1395167"/>
            <a:ext cx="4033541" cy="20338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Installing Docker</a:t>
            </a:r>
          </a:p>
          <a:p>
            <a:r>
              <a:rPr lang="en-US" dirty="0"/>
              <a:t>Docker Commands for Building and Running Containers</a:t>
            </a:r>
          </a:p>
          <a:p>
            <a:r>
              <a:rPr lang="en-US" dirty="0"/>
              <a:t>Exercise – Building a Container with Docker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FEF1E-0247-F705-44BE-095FDBA8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816A1-0263-BD75-D025-913B4EAA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CF296E0-5FE5-0809-AA43-9CEE89B8F17D}"/>
              </a:ext>
            </a:extLst>
          </p:cNvPr>
          <p:cNvSpPr txBox="1">
            <a:spLocks/>
          </p:cNvSpPr>
          <p:nvPr/>
        </p:nvSpPr>
        <p:spPr>
          <a:xfrm>
            <a:off x="7946796" y="700223"/>
            <a:ext cx="4245204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to Kubernetes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61B4EDC0-311D-06D6-38F5-D6EC9FC50B2C}"/>
              </a:ext>
            </a:extLst>
          </p:cNvPr>
          <p:cNvSpPr txBox="1">
            <a:spLocks/>
          </p:cNvSpPr>
          <p:nvPr/>
        </p:nvSpPr>
        <p:spPr>
          <a:xfrm>
            <a:off x="7946796" y="1395167"/>
            <a:ext cx="4245204" cy="2033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Container Orchestration</a:t>
            </a:r>
          </a:p>
          <a:p>
            <a:r>
              <a:rPr lang="en-US" dirty="0"/>
              <a:t>Why Should Developers Care?</a:t>
            </a:r>
          </a:p>
          <a:p>
            <a:r>
              <a:rPr lang="en-US" dirty="0"/>
              <a:t>Don’t Run Kubernetes – An Introduction to Kubernetes</a:t>
            </a:r>
          </a:p>
          <a:p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674786B-3B4C-5413-FE80-6F1DBAE54463}"/>
              </a:ext>
            </a:extLst>
          </p:cNvPr>
          <p:cNvSpPr txBox="1">
            <a:spLocks/>
          </p:cNvSpPr>
          <p:nvPr/>
        </p:nvSpPr>
        <p:spPr>
          <a:xfrm>
            <a:off x="-3048" y="3483864"/>
            <a:ext cx="4033541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Running Kubernetes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DCCD4A1-B259-EE14-7A11-CA29F2E0C6B2}"/>
              </a:ext>
            </a:extLst>
          </p:cNvPr>
          <p:cNvSpPr txBox="1">
            <a:spLocks/>
          </p:cNvSpPr>
          <p:nvPr/>
        </p:nvSpPr>
        <p:spPr>
          <a:xfrm>
            <a:off x="0" y="4178808"/>
            <a:ext cx="4033541" cy="22152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Running Kubernetes Locally</a:t>
            </a:r>
          </a:p>
          <a:p>
            <a:r>
              <a:rPr lang="en-US" dirty="0"/>
              <a:t>Running Kubernetes in the Cloud</a:t>
            </a:r>
          </a:p>
          <a:p>
            <a:r>
              <a:rPr lang="en-US" dirty="0"/>
              <a:t>Dealing with Scale</a:t>
            </a:r>
          </a:p>
          <a:p>
            <a:r>
              <a:rPr lang="en-US" dirty="0"/>
              <a:t>Exercise – Setup K3s</a:t>
            </a:r>
          </a:p>
          <a:p>
            <a:r>
              <a:rPr lang="en-US" dirty="0"/>
              <a:t>Exercise - Deploying and Exposing and Application with Manifests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3CA1DF1-A548-5FF9-A891-07D1E53350A2}"/>
              </a:ext>
            </a:extLst>
          </p:cNvPr>
          <p:cNvSpPr txBox="1">
            <a:spLocks/>
          </p:cNvSpPr>
          <p:nvPr/>
        </p:nvSpPr>
        <p:spPr>
          <a:xfrm>
            <a:off x="3913255" y="3483864"/>
            <a:ext cx="4033541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Application Deployment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13B8AE51-D4A8-BF50-49A2-6C152906C299}"/>
              </a:ext>
            </a:extLst>
          </p:cNvPr>
          <p:cNvSpPr txBox="1">
            <a:spLocks/>
          </p:cNvSpPr>
          <p:nvPr/>
        </p:nvSpPr>
        <p:spPr>
          <a:xfrm>
            <a:off x="3913255" y="4178808"/>
            <a:ext cx="4033541" cy="2033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Helm</a:t>
            </a:r>
          </a:p>
          <a:p>
            <a:r>
              <a:rPr lang="en-US" dirty="0" err="1"/>
              <a:t>Kustomize</a:t>
            </a:r>
            <a:endParaRPr lang="en-US" dirty="0"/>
          </a:p>
          <a:p>
            <a:r>
              <a:rPr lang="en-US" dirty="0"/>
              <a:t>Flux</a:t>
            </a:r>
          </a:p>
          <a:p>
            <a:r>
              <a:rPr lang="en-US" dirty="0"/>
              <a:t>Exercise –  Deploy and Application with Helm</a:t>
            </a:r>
          </a:p>
          <a:p>
            <a:r>
              <a:rPr lang="en-US" dirty="0"/>
              <a:t>Exercise – </a:t>
            </a:r>
            <a:r>
              <a:rPr lang="en-US" dirty="0" err="1"/>
              <a:t>GitOps</a:t>
            </a:r>
            <a:r>
              <a:rPr lang="en-US" dirty="0"/>
              <a:t> with Flux</a:t>
            </a:r>
          </a:p>
          <a:p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40330E6-8E61-EE29-AF21-F32BBD7BEE01}"/>
              </a:ext>
            </a:extLst>
          </p:cNvPr>
          <p:cNvSpPr txBox="1">
            <a:spLocks/>
          </p:cNvSpPr>
          <p:nvPr/>
        </p:nvSpPr>
        <p:spPr>
          <a:xfrm>
            <a:off x="7935798" y="3483864"/>
            <a:ext cx="4245204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Kubernetes Power Tools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B9081E09-13FD-D768-3CFC-85A6D27D72FC}"/>
              </a:ext>
            </a:extLst>
          </p:cNvPr>
          <p:cNvSpPr txBox="1">
            <a:spLocks/>
          </p:cNvSpPr>
          <p:nvPr/>
        </p:nvSpPr>
        <p:spPr>
          <a:xfrm>
            <a:off x="7935798" y="4178808"/>
            <a:ext cx="4245204" cy="2033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K9s</a:t>
            </a:r>
          </a:p>
          <a:p>
            <a:r>
              <a:rPr lang="en-US" dirty="0"/>
              <a:t>Azure Draft</a:t>
            </a:r>
          </a:p>
          <a:p>
            <a:r>
              <a:rPr lang="en-US" dirty="0"/>
              <a:t>Don’t Run Kubernetes – An Introduction to Kubernetes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Container</a:t>
            </a:r>
            <a:r>
              <a:rPr lang="en-US" dirty="0"/>
              <a:t>: An application package (Docker / </a:t>
            </a:r>
            <a:r>
              <a:rPr lang="en-US" dirty="0" err="1"/>
              <a:t>Podman</a:t>
            </a:r>
            <a:r>
              <a:rPr lang="en-US" dirty="0"/>
              <a:t>)</a:t>
            </a:r>
          </a:p>
          <a:p>
            <a:r>
              <a:rPr lang="en-US" b="1" dirty="0"/>
              <a:t>Pod</a:t>
            </a:r>
            <a:r>
              <a:rPr lang="en-US" dirty="0"/>
              <a:t>: A small group of tightly coupled Containers</a:t>
            </a:r>
          </a:p>
          <a:p>
            <a:r>
              <a:rPr lang="en-US" b="1" dirty="0"/>
              <a:t>Controller</a:t>
            </a:r>
            <a:r>
              <a:rPr lang="en-US" dirty="0"/>
              <a:t>: A loop that drives current state towards desired state</a:t>
            </a:r>
          </a:p>
          <a:p>
            <a:r>
              <a:rPr lang="en-US" b="1" dirty="0"/>
              <a:t>Service</a:t>
            </a:r>
            <a:r>
              <a:rPr lang="en-US" dirty="0"/>
              <a:t>: A set of running pods that work together</a:t>
            </a:r>
          </a:p>
          <a:p>
            <a:r>
              <a:rPr lang="en-US" b="1" dirty="0"/>
              <a:t>Labels</a:t>
            </a:r>
            <a:r>
              <a:rPr lang="en-US" dirty="0"/>
              <a:t>: Identifying metadata attached to other objects</a:t>
            </a:r>
          </a:p>
          <a:p>
            <a:r>
              <a:rPr lang="en-US" b="1" dirty="0"/>
              <a:t>Selector</a:t>
            </a:r>
            <a:r>
              <a:rPr lang="en-US" dirty="0"/>
              <a:t>: A query against labels, producing a set result</a:t>
            </a:r>
          </a:p>
          <a:p>
            <a:r>
              <a:rPr lang="en-US" b="1" dirty="0"/>
              <a:t>Secret: </a:t>
            </a:r>
            <a:r>
              <a:rPr lang="en-US" dirty="0"/>
              <a:t>Hide stuff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49">
            <a:extLst>
              <a:ext uri="{FF2B5EF4-FFF2-40B4-BE49-F238E27FC236}">
                <a16:creationId xmlns:a16="http://schemas.microsoft.com/office/drawing/2014/main" id="{3F857D9A-B785-402C-9BCC-A43B5E927FB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75069" y="1206373"/>
            <a:ext cx="4099623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Developers</a:t>
            </a:r>
          </a:p>
          <a:p>
            <a:r>
              <a:rPr lang="en-US" sz="2800" dirty="0"/>
              <a:t>Operators</a:t>
            </a:r>
          </a:p>
          <a:p>
            <a:r>
              <a:rPr lang="en-US" sz="2800" dirty="0"/>
              <a:t>It’s </a:t>
            </a:r>
            <a:r>
              <a:rPr lang="en-US" sz="2800" dirty="0" err="1"/>
              <a:t>Everwhere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602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Containerized Applications</a:t>
            </a:r>
          </a:p>
          <a:p>
            <a:r>
              <a:rPr lang="en-US" sz="2800" dirty="0"/>
              <a:t>Breaking the Monolith</a:t>
            </a:r>
          </a:p>
          <a:p>
            <a:r>
              <a:rPr lang="en-US" sz="2800" dirty="0"/>
              <a:t>It’s the Substrate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BDD1F1E6-2A98-0246-DFC4-152F1F9A6B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79" y="2194560"/>
            <a:ext cx="4935577" cy="37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8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12 Factor Methodology</a:t>
            </a:r>
            <a:endParaRPr lang="en-US" sz="2800" dirty="0"/>
          </a:p>
          <a:p>
            <a:r>
              <a:rPr lang="en-US" sz="2800" dirty="0">
                <a:hlinkClick r:id="rId3"/>
              </a:rPr>
              <a:t>Microservice Architecture</a:t>
            </a:r>
            <a:endParaRPr 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D2064F-D2EC-FB11-7F5D-07E5C6F9684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1" y="2093976"/>
            <a:ext cx="2961493" cy="426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22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685AE52-AC40-4BCA-8F98-F9234546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881291"/>
            <a:ext cx="10905066" cy="5095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89A21A-964A-488C-996D-98DEC61E55BF}"/>
              </a:ext>
            </a:extLst>
          </p:cNvPr>
          <p:cNvSpPr txBox="1"/>
          <p:nvPr/>
        </p:nvSpPr>
        <p:spPr>
          <a:xfrm>
            <a:off x="477012" y="6409839"/>
            <a:ext cx="773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https://kubernetes.io/docs/concepts/architecture/cloud-controller/#design</a:t>
            </a:r>
          </a:p>
        </p:txBody>
      </p:sp>
    </p:spTree>
    <p:extLst>
      <p:ext uri="{BB962C8B-B14F-4D97-AF65-F5344CB8AC3E}">
        <p14:creationId xmlns:p14="http://schemas.microsoft.com/office/powerpoint/2010/main" val="1968185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AF3F7F-ECA0-F7CE-9328-25993D87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run </a:t>
            </a:r>
            <a:r>
              <a:rPr lang="en-US"/>
              <a:t>kubernetes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4A335D-3BDC-6211-9794-06C0C4A3F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583F-9633-D6EB-C797-A0396B4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6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DB6358F-CE9A-4E05-BAA5-375449FB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3" y="1793081"/>
            <a:ext cx="3591188" cy="327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DD0D1-4A47-44B6-854F-573C8E3D8854}"/>
              </a:ext>
            </a:extLst>
          </p:cNvPr>
          <p:cNvSpPr/>
          <p:nvPr/>
        </p:nvSpPr>
        <p:spPr>
          <a:xfrm>
            <a:off x="5114164" y="2105560"/>
            <a:ext cx="196367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16600" b="0" cap="none" spc="0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Ω</a:t>
            </a:r>
            <a:endParaRPr lang="en-US" sz="16600" b="0" cap="none" spc="0" dirty="0">
              <a:ln w="0"/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A90DD3-F5C4-492A-8E9F-93985BA41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8960" y="1688439"/>
            <a:ext cx="3585258" cy="3481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F0F76-3AA8-4616-A6F8-9F298E8B0ABE}"/>
              </a:ext>
            </a:extLst>
          </p:cNvPr>
          <p:cNvSpPr txBox="1"/>
          <p:nvPr/>
        </p:nvSpPr>
        <p:spPr>
          <a:xfrm>
            <a:off x="599133" y="6344919"/>
            <a:ext cx="9235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Borg, Omega, and Kubernetes - https://research.google/pubs/pub44843/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74D41-D654-49AB-9466-165654678BBB}"/>
              </a:ext>
            </a:extLst>
          </p:cNvPr>
          <p:cNvSpPr txBox="1"/>
          <p:nvPr/>
        </p:nvSpPr>
        <p:spPr>
          <a:xfrm>
            <a:off x="599133" y="5847773"/>
            <a:ext cx="1036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Large-scale cluster management at Google with Borg - https://research.google/pubs/pub43438/</a:t>
            </a:r>
          </a:p>
        </p:txBody>
      </p:sp>
    </p:spTree>
    <p:extLst>
      <p:ext uri="{BB962C8B-B14F-4D97-AF65-F5344CB8AC3E}">
        <p14:creationId xmlns:p14="http://schemas.microsoft.com/office/powerpoint/2010/main" val="407883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5B4D-9C86-4D98-9BEE-AF36BF94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E526E-4E25-42FD-93EC-9E5D18D5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rollouts and rollbacks</a:t>
            </a:r>
          </a:p>
          <a:p>
            <a:r>
              <a:rPr lang="en-US" dirty="0"/>
              <a:t>Service discovery and load balancing</a:t>
            </a:r>
          </a:p>
          <a:p>
            <a:r>
              <a:rPr lang="en-US" dirty="0"/>
              <a:t>Service Topology</a:t>
            </a:r>
          </a:p>
          <a:p>
            <a:r>
              <a:rPr lang="en-US" dirty="0"/>
              <a:t>Storage orchestration</a:t>
            </a:r>
          </a:p>
          <a:p>
            <a:r>
              <a:rPr lang="en-US" dirty="0"/>
              <a:t>Secret and configuration management</a:t>
            </a:r>
          </a:p>
          <a:p>
            <a:r>
              <a:rPr lang="en-US" dirty="0"/>
              <a:t>Automatic bin packing</a:t>
            </a:r>
          </a:p>
          <a:p>
            <a:r>
              <a:rPr lang="en-US" dirty="0"/>
              <a:t>Batch execution</a:t>
            </a:r>
          </a:p>
          <a:p>
            <a:r>
              <a:rPr lang="en-US" dirty="0"/>
              <a:t>IPv4/IPv6 dual-stack</a:t>
            </a:r>
          </a:p>
          <a:p>
            <a:r>
              <a:rPr lang="en-US" dirty="0"/>
              <a:t>Horizontal scaling</a:t>
            </a:r>
          </a:p>
          <a:p>
            <a:r>
              <a:rPr lang="en-US" dirty="0"/>
              <a:t>Self-healing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BF26F6-6433-427E-9464-ED4746960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CB9119-F767-456A-9ABE-7A79993E0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02" y="2423160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441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D2AB2F-609C-407F-95AD-6DB7EF0ED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991" y="2110645"/>
            <a:ext cx="670695" cy="651214"/>
          </a:xfrm>
          <a:prstGeom prst="rect">
            <a:avLst/>
          </a:prstGeom>
        </p:spPr>
      </p:pic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50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D2AB2F-609C-407F-95AD-6DB7EF0ED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991" y="2110645"/>
            <a:ext cx="670695" cy="651214"/>
          </a:xfrm>
          <a:prstGeom prst="rect">
            <a:avLst/>
          </a:prstGeom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202CC974-8EDA-41AC-8C90-8BF2C576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30" y="2110645"/>
            <a:ext cx="670695" cy="6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04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8632-2D26-AB0E-7FF2-C26AB89C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F87CF-E8B4-5187-6FFE-C182E99D9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lightweight, portable, and self-contained software packages.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03BF3-E5BD-54AE-3A4E-C69F3E65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43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r>
              <a:rPr lang="en-US" dirty="0"/>
              <a:t>Underlying CRI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D2AB2F-609C-407F-95AD-6DB7EF0ED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991" y="2110645"/>
            <a:ext cx="670695" cy="651214"/>
          </a:xfrm>
          <a:prstGeom prst="rect">
            <a:avLst/>
          </a:prstGeom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202CC974-8EDA-41AC-8C90-8BF2C576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30" y="2110645"/>
            <a:ext cx="670695" cy="6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ee the source image">
            <a:extLst>
              <a:ext uri="{FF2B5EF4-FFF2-40B4-BE49-F238E27FC236}">
                <a16:creationId xmlns:a16="http://schemas.microsoft.com/office/drawing/2014/main" id="{FC7BD655-FBC4-466C-B1A2-02B75EF9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70" y="2206907"/>
            <a:ext cx="1073020" cy="5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ee the source image">
            <a:extLst>
              <a:ext uri="{FF2B5EF4-FFF2-40B4-BE49-F238E27FC236}">
                <a16:creationId xmlns:a16="http://schemas.microsoft.com/office/drawing/2014/main" id="{02A853D9-B9DD-4666-BE5C-FE600DDA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490" y="2206907"/>
            <a:ext cx="650357" cy="6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ee the source image">
            <a:extLst>
              <a:ext uri="{FF2B5EF4-FFF2-40B4-BE49-F238E27FC236}">
                <a16:creationId xmlns:a16="http://schemas.microsoft.com/office/drawing/2014/main" id="{C65B85CD-E316-4C4B-9EA4-3ABA3BB3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0" y="2186985"/>
            <a:ext cx="1115242" cy="59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367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r>
              <a:rPr lang="en-US" dirty="0"/>
              <a:t>Underlying CRI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46C691-A7CC-4410-9F71-BA1BDE237958}"/>
              </a:ext>
            </a:extLst>
          </p:cNvPr>
          <p:cNvGrpSpPr/>
          <p:nvPr/>
        </p:nvGrpSpPr>
        <p:grpSpPr>
          <a:xfrm>
            <a:off x="5359991" y="2110645"/>
            <a:ext cx="4573821" cy="766957"/>
            <a:chOff x="5425305" y="1923878"/>
            <a:chExt cx="4573821" cy="7669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FD2AB2F-609C-407F-95AD-6DB7EF0ED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5305" y="1923878"/>
              <a:ext cx="670695" cy="651214"/>
            </a:xfrm>
            <a:prstGeom prst="rect">
              <a:avLst/>
            </a:prstGeom>
          </p:spPr>
        </p:pic>
        <p:pic>
          <p:nvPicPr>
            <p:cNvPr id="4102" name="Picture 6" descr="See the source image">
              <a:extLst>
                <a:ext uri="{FF2B5EF4-FFF2-40B4-BE49-F238E27FC236}">
                  <a16:creationId xmlns:a16="http://schemas.microsoft.com/office/drawing/2014/main" id="{202CC974-8EDA-41AC-8C90-8BF2C576A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144" y="1923878"/>
              <a:ext cx="670695" cy="67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ee the source image">
              <a:extLst>
                <a:ext uri="{FF2B5EF4-FFF2-40B4-BE49-F238E27FC236}">
                  <a16:creationId xmlns:a16="http://schemas.microsoft.com/office/drawing/2014/main" id="{FC7BD655-FBC4-466C-B1A2-02B75EF9A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784" y="2020140"/>
              <a:ext cx="1073020" cy="55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See the source image">
              <a:extLst>
                <a:ext uri="{FF2B5EF4-FFF2-40B4-BE49-F238E27FC236}">
                  <a16:creationId xmlns:a16="http://schemas.microsoft.com/office/drawing/2014/main" id="{02A853D9-B9DD-4666-BE5C-FE600DDA5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804" y="2020140"/>
              <a:ext cx="650357" cy="67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See the source image">
              <a:extLst>
                <a:ext uri="{FF2B5EF4-FFF2-40B4-BE49-F238E27FC236}">
                  <a16:creationId xmlns:a16="http://schemas.microsoft.com/office/drawing/2014/main" id="{C65B85CD-E316-4C4B-9EA4-3ABA3BB3E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3884" y="2000218"/>
              <a:ext cx="1115242" cy="594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B6DC5-14C7-41B0-8B97-480F6739345A}"/>
              </a:ext>
            </a:extLst>
          </p:cNvPr>
          <p:cNvGrpSpPr/>
          <p:nvPr/>
        </p:nvGrpSpPr>
        <p:grpSpPr>
          <a:xfrm>
            <a:off x="5334832" y="3009387"/>
            <a:ext cx="4297025" cy="1140355"/>
            <a:chOff x="5807011" y="497167"/>
            <a:chExt cx="4297025" cy="114035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110" name="Picture 14" descr="See the source image">
              <a:extLst>
                <a:ext uri="{FF2B5EF4-FFF2-40B4-BE49-F238E27FC236}">
                  <a16:creationId xmlns:a16="http://schemas.microsoft.com/office/drawing/2014/main" id="{90A0BC8E-4CA7-4189-91AE-53DDE6ED8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011" y="497167"/>
              <a:ext cx="972342" cy="972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See the source image">
              <a:extLst>
                <a:ext uri="{FF2B5EF4-FFF2-40B4-BE49-F238E27FC236}">
                  <a16:creationId xmlns:a16="http://schemas.microsoft.com/office/drawing/2014/main" id="{01DEEB49-F706-45B0-B7B5-422A963B0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212" y="763545"/>
              <a:ext cx="2448623" cy="60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See the source image">
              <a:extLst>
                <a:ext uri="{FF2B5EF4-FFF2-40B4-BE49-F238E27FC236}">
                  <a16:creationId xmlns:a16="http://schemas.microsoft.com/office/drawing/2014/main" id="{19A994DA-81C1-4CB2-9980-882FC2A12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114" y="609600"/>
              <a:ext cx="1027922" cy="102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586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r>
              <a:rPr lang="en-US" dirty="0"/>
              <a:t>Underlying CRI</a:t>
            </a:r>
          </a:p>
          <a:p>
            <a:endParaRPr lang="en-US" dirty="0"/>
          </a:p>
          <a:p>
            <a:r>
              <a:rPr lang="en-US" dirty="0"/>
              <a:t>Underlying CNI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46C691-A7CC-4410-9F71-BA1BDE237958}"/>
              </a:ext>
            </a:extLst>
          </p:cNvPr>
          <p:cNvGrpSpPr/>
          <p:nvPr/>
        </p:nvGrpSpPr>
        <p:grpSpPr>
          <a:xfrm>
            <a:off x="5359991" y="2110645"/>
            <a:ext cx="4573821" cy="766957"/>
            <a:chOff x="5425305" y="1923878"/>
            <a:chExt cx="4573821" cy="7669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FD2AB2F-609C-407F-95AD-6DB7EF0ED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5305" y="1923878"/>
              <a:ext cx="670695" cy="651214"/>
            </a:xfrm>
            <a:prstGeom prst="rect">
              <a:avLst/>
            </a:prstGeom>
          </p:spPr>
        </p:pic>
        <p:pic>
          <p:nvPicPr>
            <p:cNvPr id="4102" name="Picture 6" descr="See the source image">
              <a:extLst>
                <a:ext uri="{FF2B5EF4-FFF2-40B4-BE49-F238E27FC236}">
                  <a16:creationId xmlns:a16="http://schemas.microsoft.com/office/drawing/2014/main" id="{202CC974-8EDA-41AC-8C90-8BF2C576A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144" y="1923878"/>
              <a:ext cx="670695" cy="67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ee the source image">
              <a:extLst>
                <a:ext uri="{FF2B5EF4-FFF2-40B4-BE49-F238E27FC236}">
                  <a16:creationId xmlns:a16="http://schemas.microsoft.com/office/drawing/2014/main" id="{FC7BD655-FBC4-466C-B1A2-02B75EF9A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784" y="2020140"/>
              <a:ext cx="1073020" cy="55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See the source image">
              <a:extLst>
                <a:ext uri="{FF2B5EF4-FFF2-40B4-BE49-F238E27FC236}">
                  <a16:creationId xmlns:a16="http://schemas.microsoft.com/office/drawing/2014/main" id="{02A853D9-B9DD-4666-BE5C-FE600DDA5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804" y="2020140"/>
              <a:ext cx="650357" cy="67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See the source image">
              <a:extLst>
                <a:ext uri="{FF2B5EF4-FFF2-40B4-BE49-F238E27FC236}">
                  <a16:creationId xmlns:a16="http://schemas.microsoft.com/office/drawing/2014/main" id="{C65B85CD-E316-4C4B-9EA4-3ABA3BB3E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3884" y="2000218"/>
              <a:ext cx="1115242" cy="594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B6DC5-14C7-41B0-8B97-480F6739345A}"/>
              </a:ext>
            </a:extLst>
          </p:cNvPr>
          <p:cNvGrpSpPr/>
          <p:nvPr/>
        </p:nvGrpSpPr>
        <p:grpSpPr>
          <a:xfrm>
            <a:off x="5334832" y="3009387"/>
            <a:ext cx="4297025" cy="1140355"/>
            <a:chOff x="5807011" y="497167"/>
            <a:chExt cx="4297025" cy="114035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110" name="Picture 14" descr="See the source image">
              <a:extLst>
                <a:ext uri="{FF2B5EF4-FFF2-40B4-BE49-F238E27FC236}">
                  <a16:creationId xmlns:a16="http://schemas.microsoft.com/office/drawing/2014/main" id="{90A0BC8E-4CA7-4189-91AE-53DDE6ED8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011" y="497167"/>
              <a:ext cx="972342" cy="972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See the source image">
              <a:extLst>
                <a:ext uri="{FF2B5EF4-FFF2-40B4-BE49-F238E27FC236}">
                  <a16:creationId xmlns:a16="http://schemas.microsoft.com/office/drawing/2014/main" id="{01DEEB49-F706-45B0-B7B5-422A963B0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212" y="763545"/>
              <a:ext cx="2448623" cy="60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See the source image">
              <a:extLst>
                <a:ext uri="{FF2B5EF4-FFF2-40B4-BE49-F238E27FC236}">
                  <a16:creationId xmlns:a16="http://schemas.microsoft.com/office/drawing/2014/main" id="{19A994DA-81C1-4CB2-9980-882FC2A12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114" y="609600"/>
              <a:ext cx="1027922" cy="102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2AA922-5989-4B52-B19E-A4C605994BEE}"/>
              </a:ext>
            </a:extLst>
          </p:cNvPr>
          <p:cNvGrpSpPr/>
          <p:nvPr/>
        </p:nvGrpSpPr>
        <p:grpSpPr>
          <a:xfrm>
            <a:off x="5334832" y="4398486"/>
            <a:ext cx="4959646" cy="783781"/>
            <a:chOff x="5918420" y="4463096"/>
            <a:chExt cx="4959646" cy="7837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116" name="Picture 20" descr="See the source image">
              <a:extLst>
                <a:ext uri="{FF2B5EF4-FFF2-40B4-BE49-F238E27FC236}">
                  <a16:creationId xmlns:a16="http://schemas.microsoft.com/office/drawing/2014/main" id="{64B5F506-DFA4-4FEB-8A38-FD8719D3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8420" y="4497354"/>
              <a:ext cx="749523" cy="749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See the source image">
              <a:extLst>
                <a:ext uri="{FF2B5EF4-FFF2-40B4-BE49-F238E27FC236}">
                  <a16:creationId xmlns:a16="http://schemas.microsoft.com/office/drawing/2014/main" id="{62A08EEB-2AB3-49C1-B733-3DA2D2BF1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401" y="4559923"/>
              <a:ext cx="1081170" cy="60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 descr="See the source image">
              <a:extLst>
                <a:ext uri="{FF2B5EF4-FFF2-40B4-BE49-F238E27FC236}">
                  <a16:creationId xmlns:a16="http://schemas.microsoft.com/office/drawing/2014/main" id="{CB8FF136-65C3-406E-A513-E0FEECF80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5523" y="4463096"/>
              <a:ext cx="768722" cy="783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3766EF7-CFFD-4C20-9770-95DF1D3CC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69" y="4581851"/>
              <a:ext cx="2061597" cy="606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391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5B4D-9C86-4D98-9BEE-AF36BF94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E526E-4E25-42FD-93EC-9E5D18D5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rollouts and rollbacks</a:t>
            </a:r>
          </a:p>
          <a:p>
            <a:r>
              <a:rPr lang="en-US" dirty="0"/>
              <a:t>Service discovery and load balancing</a:t>
            </a:r>
          </a:p>
          <a:p>
            <a:r>
              <a:rPr lang="en-US" dirty="0"/>
              <a:t>Service Topology</a:t>
            </a:r>
          </a:p>
          <a:p>
            <a:r>
              <a:rPr lang="en-US" dirty="0"/>
              <a:t>Storage orchestration</a:t>
            </a:r>
          </a:p>
          <a:p>
            <a:r>
              <a:rPr lang="en-US" dirty="0"/>
              <a:t>Secret and configuration management</a:t>
            </a:r>
          </a:p>
          <a:p>
            <a:r>
              <a:rPr lang="en-US" dirty="0"/>
              <a:t>Automatic bin packing</a:t>
            </a:r>
          </a:p>
          <a:p>
            <a:r>
              <a:rPr lang="en-US" dirty="0"/>
              <a:t>Batch execution</a:t>
            </a:r>
          </a:p>
          <a:p>
            <a:r>
              <a:rPr lang="en-US" dirty="0"/>
              <a:t>IPv4/IPv6 dual-stack</a:t>
            </a:r>
          </a:p>
          <a:p>
            <a:r>
              <a:rPr lang="en-US" dirty="0"/>
              <a:t>Horizontal scaling</a:t>
            </a:r>
          </a:p>
          <a:p>
            <a:r>
              <a:rPr lang="en-US" dirty="0"/>
              <a:t>Self-healing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BF26F6-6433-427E-9464-ED4746960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CB9119-F767-456A-9ABE-7A79993E0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40" y="2564985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599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9DE8-9ECF-4CF7-AA00-B80B3C37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288D-894A-48E5-B355-17ECFCC3C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Migration</a:t>
            </a:r>
          </a:p>
          <a:p>
            <a:r>
              <a:rPr lang="en-US" dirty="0"/>
              <a:t>API Gateway / Service Mesh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Observability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CI/CD</a:t>
            </a:r>
          </a:p>
          <a:p>
            <a:r>
              <a:rPr lang="en-US" dirty="0"/>
              <a:t>Compliance</a:t>
            </a:r>
          </a:p>
          <a:p>
            <a:r>
              <a:rPr lang="en-US" dirty="0"/>
              <a:t>Container Registries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E9745-7459-44EF-8FDD-F1E823FA9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0" descr="See the source image">
            <a:extLst>
              <a:ext uri="{FF2B5EF4-FFF2-40B4-BE49-F238E27FC236}">
                <a16:creationId xmlns:a16="http://schemas.microsoft.com/office/drawing/2014/main" id="{72D45510-591D-4D10-A183-09A91D9C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51" y="273855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454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54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4122549" y="286719"/>
            <a:ext cx="1576953" cy="1677691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Application Migration</a:t>
            </a:r>
          </a:p>
        </p:txBody>
      </p:sp>
    </p:spTree>
    <p:extLst>
      <p:ext uri="{BB962C8B-B14F-4D97-AF65-F5344CB8AC3E}">
        <p14:creationId xmlns:p14="http://schemas.microsoft.com/office/powerpoint/2010/main" val="505530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3225733" y="1872762"/>
            <a:ext cx="4080675" cy="830873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API Gateway &amp; Service Mesh</a:t>
            </a:r>
          </a:p>
        </p:txBody>
      </p:sp>
    </p:spTree>
    <p:extLst>
      <p:ext uri="{BB962C8B-B14F-4D97-AF65-F5344CB8AC3E}">
        <p14:creationId xmlns:p14="http://schemas.microsoft.com/office/powerpoint/2010/main" val="587698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9394581" y="2123342"/>
            <a:ext cx="2277208" cy="646235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4122441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9376996" y="338554"/>
            <a:ext cx="2277208" cy="3173973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Observability</a:t>
            </a:r>
          </a:p>
        </p:txBody>
      </p:sp>
    </p:spTree>
    <p:extLst>
      <p:ext uri="{BB962C8B-B14F-4D97-AF65-F5344CB8AC3E}">
        <p14:creationId xmlns:p14="http://schemas.microsoft.com/office/powerpoint/2010/main" val="285834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1F3AA4-997C-B85D-E118-6E2C3C5A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Containers?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B7BDA-C1FF-9317-5789-04B3AADC8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Isolation</a:t>
            </a:r>
          </a:p>
          <a:p>
            <a:r>
              <a:rPr lang="en-US" dirty="0"/>
              <a:t>Consistency Across Environments</a:t>
            </a:r>
          </a:p>
          <a:p>
            <a:r>
              <a:rPr lang="en-US" dirty="0"/>
              <a:t>Portability</a:t>
            </a:r>
          </a:p>
          <a:p>
            <a:r>
              <a:rPr lang="en-US" dirty="0"/>
              <a:t>Application Packaging and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D5B04-B9B2-A090-8132-0FDB5E7E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25B705-DBB7-BB04-F778-138508AED966}"/>
              </a:ext>
            </a:extLst>
          </p:cNvPr>
          <p:cNvGrpSpPr/>
          <p:nvPr/>
        </p:nvGrpSpPr>
        <p:grpSpPr>
          <a:xfrm>
            <a:off x="6171855" y="2121408"/>
            <a:ext cx="5026152" cy="3972644"/>
            <a:chOff x="6096000" y="3507226"/>
            <a:chExt cx="3451902" cy="276555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E65DF2-650E-5CC5-3B61-812896E4A102}"/>
                </a:ext>
              </a:extLst>
            </p:cNvPr>
            <p:cNvSpPr/>
            <p:nvPr/>
          </p:nvSpPr>
          <p:spPr>
            <a:xfrm>
              <a:off x="6096002" y="5677166"/>
              <a:ext cx="3451899" cy="59561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D763E3-D985-D893-3640-48D62557FF8E}"/>
                </a:ext>
              </a:extLst>
            </p:cNvPr>
            <p:cNvSpPr/>
            <p:nvPr/>
          </p:nvSpPr>
          <p:spPr>
            <a:xfrm>
              <a:off x="6096002" y="5081548"/>
              <a:ext cx="3451899" cy="5956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 (Host OS)</a:t>
              </a:r>
            </a:p>
          </p:txBody>
        </p:sp>
        <p:sp>
          <p:nvSpPr>
            <p:cNvPr id="18" name="Content Placeholder 9">
              <a:extLst>
                <a:ext uri="{FF2B5EF4-FFF2-40B4-BE49-F238E27FC236}">
                  <a16:creationId xmlns:a16="http://schemas.microsoft.com/office/drawing/2014/main" id="{9E6A8F6E-7E8E-E536-D977-505BBC2CF723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A</a:t>
              </a:r>
            </a:p>
          </p:txBody>
        </p:sp>
        <p:sp>
          <p:nvSpPr>
            <p:cNvPr id="19" name="Content Placeholder 9">
              <a:extLst>
                <a:ext uri="{FF2B5EF4-FFF2-40B4-BE49-F238E27FC236}">
                  <a16:creationId xmlns:a16="http://schemas.microsoft.com/office/drawing/2014/main" id="{66DE22BE-64FC-1A64-49DE-B53377C214CD}"/>
                </a:ext>
              </a:extLst>
            </p:cNvPr>
            <p:cNvSpPr txBox="1">
              <a:spLocks/>
            </p:cNvSpPr>
            <p:nvPr/>
          </p:nvSpPr>
          <p:spPr>
            <a:xfrm>
              <a:off x="6674139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0" name="Content Placeholder 9">
              <a:extLst>
                <a:ext uri="{FF2B5EF4-FFF2-40B4-BE49-F238E27FC236}">
                  <a16:creationId xmlns:a16="http://schemas.microsoft.com/office/drawing/2014/main" id="{168EF7C0-A3FB-6FB4-27F0-785AE9EB5412}"/>
                </a:ext>
              </a:extLst>
            </p:cNvPr>
            <p:cNvSpPr txBox="1">
              <a:spLocks/>
            </p:cNvSpPr>
            <p:nvPr/>
          </p:nvSpPr>
          <p:spPr>
            <a:xfrm>
              <a:off x="7252278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1" name="Content Placeholder 9">
              <a:extLst>
                <a:ext uri="{FF2B5EF4-FFF2-40B4-BE49-F238E27FC236}">
                  <a16:creationId xmlns:a16="http://schemas.microsoft.com/office/drawing/2014/main" id="{3E0C7972-8CFE-4C61-3673-85345633DB7C}"/>
                </a:ext>
              </a:extLst>
            </p:cNvPr>
            <p:cNvSpPr txBox="1">
              <a:spLocks/>
            </p:cNvSpPr>
            <p:nvPr/>
          </p:nvSpPr>
          <p:spPr>
            <a:xfrm>
              <a:off x="7830417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2" name="Content Placeholder 9">
              <a:extLst>
                <a:ext uri="{FF2B5EF4-FFF2-40B4-BE49-F238E27FC236}">
                  <a16:creationId xmlns:a16="http://schemas.microsoft.com/office/drawing/2014/main" id="{5CDE5B01-30C0-B1CA-E25E-F385FD095859}"/>
                </a:ext>
              </a:extLst>
            </p:cNvPr>
            <p:cNvSpPr txBox="1">
              <a:spLocks/>
            </p:cNvSpPr>
            <p:nvPr/>
          </p:nvSpPr>
          <p:spPr>
            <a:xfrm>
              <a:off x="8408556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B</a:t>
              </a:r>
              <a:endParaRPr lang="en-US" baseline="-25000" dirty="0"/>
            </a:p>
          </p:txBody>
        </p:sp>
        <p:sp>
          <p:nvSpPr>
            <p:cNvPr id="23" name="Content Placeholder 9">
              <a:extLst>
                <a:ext uri="{FF2B5EF4-FFF2-40B4-BE49-F238E27FC236}">
                  <a16:creationId xmlns:a16="http://schemas.microsoft.com/office/drawing/2014/main" id="{E5917C4C-DC06-2C20-6A5A-42A3D53D7AD7}"/>
                </a:ext>
              </a:extLst>
            </p:cNvPr>
            <p:cNvSpPr txBox="1">
              <a:spLocks/>
            </p:cNvSpPr>
            <p:nvPr/>
          </p:nvSpPr>
          <p:spPr>
            <a:xfrm>
              <a:off x="8986695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B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4" name="Content Placeholder 9">
              <a:extLst>
                <a:ext uri="{FF2B5EF4-FFF2-40B4-BE49-F238E27FC236}">
                  <a16:creationId xmlns:a16="http://schemas.microsoft.com/office/drawing/2014/main" id="{45BE5F72-93E7-3330-8900-549BD551ED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541349" y="3092201"/>
              <a:ext cx="561205" cy="3451901"/>
            </a:xfrm>
            <a:prstGeom prst="rect">
              <a:avLst/>
            </a:prstGeom>
            <a:solidFill>
              <a:srgbClr val="00B0F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Container Runtime (Docker)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033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438150" y="2831123"/>
            <a:ext cx="3496407" cy="997927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Persistence and Storage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F6DD17-FE16-4F6E-A563-D93E31E6E724}"/>
              </a:ext>
            </a:extLst>
          </p:cNvPr>
          <p:cNvSpPr/>
          <p:nvPr/>
        </p:nvSpPr>
        <p:spPr>
          <a:xfrm>
            <a:off x="568571" y="262304"/>
            <a:ext cx="2183422" cy="1663211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85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5754566" y="338554"/>
            <a:ext cx="1538654" cy="1591358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CI/CD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1367B1-92D7-4D6F-8131-A9ADC2B31F8B}"/>
              </a:ext>
            </a:extLst>
          </p:cNvPr>
          <p:cNvSpPr/>
          <p:nvPr/>
        </p:nvSpPr>
        <p:spPr>
          <a:xfrm>
            <a:off x="751742" y="3820259"/>
            <a:ext cx="1543050" cy="1226526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87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3525715" y="3807069"/>
            <a:ext cx="2570284" cy="1191358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1684924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2286000" y="3837844"/>
            <a:ext cx="1200151" cy="1200148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Container Registries</a:t>
            </a:r>
          </a:p>
        </p:txBody>
      </p:sp>
    </p:spTree>
    <p:extLst>
      <p:ext uri="{BB962C8B-B14F-4D97-AF65-F5344CB8AC3E}">
        <p14:creationId xmlns:p14="http://schemas.microsoft.com/office/powerpoint/2010/main" val="1137287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485-05F9-92AF-E050-7F016B36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Kitchen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6C5C-5244-9AB4-564F-DF010263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https://landscape.cncf.io/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7CBD-2EED-7DE7-BBB4-4A686641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54</a:t>
            </a:fld>
            <a:endParaRPr lang="en-US"/>
          </a:p>
        </p:txBody>
      </p:sp>
      <p:pic>
        <p:nvPicPr>
          <p:cNvPr id="5" name="Homer Video.mp4">
            <a:hlinkClick r:id="" action="ppaction://media"/>
            <a:extLst>
              <a:ext uri="{FF2B5EF4-FFF2-40B4-BE49-F238E27FC236}">
                <a16:creationId xmlns:a16="http://schemas.microsoft.com/office/drawing/2014/main" id="{FD450F55-E7AD-37B1-5CB0-3EFAE36D0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752" y="2516668"/>
            <a:ext cx="5051048" cy="2806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98B20-ADC7-FE14-2198-3AC7851B397A}"/>
              </a:ext>
            </a:extLst>
          </p:cNvPr>
          <p:cNvSpPr txBox="1"/>
          <p:nvPr/>
        </p:nvSpPr>
        <p:spPr>
          <a:xfrm>
            <a:off x="1063752" y="5439835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twitter.com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memenetes</a:t>
            </a:r>
            <a:r>
              <a:rPr lang="en-US" dirty="0">
                <a:hlinkClick r:id="rId6"/>
              </a:rPr>
              <a:t>/status/1637861860039876624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0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5952-76C2-4B4D-8351-6FF5F5C7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a Couple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3BE4F-94DA-43FE-AEC7-8B1AEB3C8CE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8FCAA-5F39-40E4-9C85-954377E55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Rancher Kubernetes - CNCF Cloud Native Interactive Landscape</a:t>
            </a:r>
            <a:endParaRPr lang="en-US" dirty="0"/>
          </a:p>
          <a:p>
            <a:r>
              <a:rPr lang="en-US" dirty="0">
                <a:hlinkClick r:id="rId3"/>
              </a:rPr>
              <a:t>k3s - CNCF Cloud Native Interactive Landscape</a:t>
            </a:r>
            <a:endParaRPr lang="en-US" dirty="0"/>
          </a:p>
          <a:p>
            <a:r>
              <a:rPr lang="en-US" dirty="0">
                <a:hlinkClick r:id="rId4"/>
              </a:rPr>
              <a:t>Red Hat OpenShift - CNCF Cloud Native Interactive Landscape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30" descr="See the source image">
            <a:extLst>
              <a:ext uri="{FF2B5EF4-FFF2-40B4-BE49-F238E27FC236}">
                <a16:creationId xmlns:a16="http://schemas.microsoft.com/office/drawing/2014/main" id="{504E1B7E-C408-44F2-824C-A75C720D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83" y="1656498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107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626E-2809-4589-ADCC-A1190A5C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Use K8s?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25C00-104B-47E7-9386-9078BC66A0C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ext Placeholder 3">
            <a:extLst>
              <a:ext uri="{FF2B5EF4-FFF2-40B4-BE49-F238E27FC236}">
                <a16:creationId xmlns:a16="http://schemas.microsoft.com/office/drawing/2014/main" id="{6AFC1DE3-F2AC-419A-8C28-63B2382A45FF}"/>
              </a:ext>
            </a:extLst>
          </p:cNvPr>
          <p:cNvGraphicFramePr/>
          <p:nvPr/>
        </p:nvGraphicFramePr>
        <p:xfrm>
          <a:off x="1141410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4002A230-8ECB-4B62-9A8F-93A4623CB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0464" y="2431398"/>
            <a:ext cx="3585258" cy="34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3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3C2F57-7548-4F0A-AEF0-7F4FAD0A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I Run K8s?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5ED92C6-0E4B-4349-B7F5-88DE927F96B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3" name="Text Placeholder 9">
            <a:extLst>
              <a:ext uri="{FF2B5EF4-FFF2-40B4-BE49-F238E27FC236}">
                <a16:creationId xmlns:a16="http://schemas.microsoft.com/office/drawing/2014/main" id="{FD986F8A-65EF-4F32-9E19-0176829CCE69}"/>
              </a:ext>
            </a:extLst>
          </p:cNvPr>
          <p:cNvGraphicFramePr/>
          <p:nvPr/>
        </p:nvGraphicFramePr>
        <p:xfrm>
          <a:off x="1141410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041118AA-9800-4FD5-A0C6-DCF035E9A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9848" y="2788101"/>
            <a:ext cx="3585258" cy="34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21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Distribution Should I Choose?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9E435-A337-4A07-8B76-975960FC937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96" y="2542466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ext Placeholder 9">
            <a:extLst>
              <a:ext uri="{FF2B5EF4-FFF2-40B4-BE49-F238E27FC236}">
                <a16:creationId xmlns:a16="http://schemas.microsoft.com/office/drawing/2014/main" id="{DEC45A88-2BA3-4ECB-A2F8-16FBB67924B6}"/>
              </a:ext>
            </a:extLst>
          </p:cNvPr>
          <p:cNvGraphicFramePr/>
          <p:nvPr/>
        </p:nvGraphicFramePr>
        <p:xfrm>
          <a:off x="1149848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0366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Distribution Should I Choose?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166" y="2644758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4524F85-D3C0-425C-B058-B3422B981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0" y="2249486"/>
            <a:ext cx="2733675" cy="105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44328554-BC61-4E3F-A332-F8A9EB0E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08" y="4240293"/>
            <a:ext cx="3896873" cy="1586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DB5CB-65C6-4CA8-BBB0-7275A48BEE5A}"/>
              </a:ext>
            </a:extLst>
          </p:cNvPr>
          <p:cNvSpPr txBox="1"/>
          <p:nvPr/>
        </p:nvSpPr>
        <p:spPr>
          <a:xfrm>
            <a:off x="5029200" y="2593457"/>
            <a:ext cx="141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https://k3s.io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A62996-26F8-4F7F-822E-AAB51740614B}"/>
              </a:ext>
            </a:extLst>
          </p:cNvPr>
          <p:cNvSpPr txBox="1"/>
          <p:nvPr/>
        </p:nvSpPr>
        <p:spPr>
          <a:xfrm>
            <a:off x="5029200" y="3651011"/>
            <a:ext cx="210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https://docs.rke2.io/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40392-D3D3-4459-B8A0-DE3BA3A14D0F}"/>
              </a:ext>
            </a:extLst>
          </p:cNvPr>
          <p:cNvSpPr txBox="1"/>
          <p:nvPr/>
        </p:nvSpPr>
        <p:spPr>
          <a:xfrm>
            <a:off x="4969819" y="4848701"/>
            <a:ext cx="274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https://www.openshift.com/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3AA5999-E542-4001-B7F7-BC6D253DE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245" y="3429000"/>
            <a:ext cx="2762250" cy="105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29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1F3AA4-997C-B85D-E118-6E2C3C5A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Container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B7BDA-C1FF-9317-5789-04B3AADC8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Runtime Environment</a:t>
            </a:r>
          </a:p>
          <a:p>
            <a:r>
              <a:rPr lang="en-US" dirty="0"/>
              <a:t>System Tools and Libraries</a:t>
            </a:r>
          </a:p>
          <a:p>
            <a:r>
              <a:rPr lang="en-US" dirty="0"/>
              <a:t> Application Code</a:t>
            </a:r>
          </a:p>
          <a:p>
            <a:r>
              <a:rPr lang="en-US" dirty="0"/>
              <a:t>Settings and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D5B04-B9B2-A090-8132-0FDB5E7E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25B705-DBB7-BB04-F778-138508AED966}"/>
              </a:ext>
            </a:extLst>
          </p:cNvPr>
          <p:cNvGrpSpPr/>
          <p:nvPr/>
        </p:nvGrpSpPr>
        <p:grpSpPr>
          <a:xfrm>
            <a:off x="6284976" y="2121408"/>
            <a:ext cx="5026152" cy="3972644"/>
            <a:chOff x="6096000" y="3507226"/>
            <a:chExt cx="3451902" cy="276555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E65DF2-650E-5CC5-3B61-812896E4A102}"/>
                </a:ext>
              </a:extLst>
            </p:cNvPr>
            <p:cNvSpPr/>
            <p:nvPr/>
          </p:nvSpPr>
          <p:spPr>
            <a:xfrm>
              <a:off x="6096002" y="5677166"/>
              <a:ext cx="3451899" cy="59561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D763E3-D985-D893-3640-48D62557FF8E}"/>
                </a:ext>
              </a:extLst>
            </p:cNvPr>
            <p:cNvSpPr/>
            <p:nvPr/>
          </p:nvSpPr>
          <p:spPr>
            <a:xfrm>
              <a:off x="6096002" y="5081548"/>
              <a:ext cx="3451899" cy="5956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 (Host OS)</a:t>
              </a:r>
            </a:p>
          </p:txBody>
        </p:sp>
        <p:sp>
          <p:nvSpPr>
            <p:cNvPr id="18" name="Content Placeholder 9">
              <a:extLst>
                <a:ext uri="{FF2B5EF4-FFF2-40B4-BE49-F238E27FC236}">
                  <a16:creationId xmlns:a16="http://schemas.microsoft.com/office/drawing/2014/main" id="{9E6A8F6E-7E8E-E536-D977-505BBC2CF723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A</a:t>
              </a:r>
            </a:p>
          </p:txBody>
        </p:sp>
        <p:sp>
          <p:nvSpPr>
            <p:cNvPr id="19" name="Content Placeholder 9">
              <a:extLst>
                <a:ext uri="{FF2B5EF4-FFF2-40B4-BE49-F238E27FC236}">
                  <a16:creationId xmlns:a16="http://schemas.microsoft.com/office/drawing/2014/main" id="{66DE22BE-64FC-1A64-49DE-B53377C214CD}"/>
                </a:ext>
              </a:extLst>
            </p:cNvPr>
            <p:cNvSpPr txBox="1">
              <a:spLocks/>
            </p:cNvSpPr>
            <p:nvPr/>
          </p:nvSpPr>
          <p:spPr>
            <a:xfrm>
              <a:off x="6674139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0" name="Content Placeholder 9">
              <a:extLst>
                <a:ext uri="{FF2B5EF4-FFF2-40B4-BE49-F238E27FC236}">
                  <a16:creationId xmlns:a16="http://schemas.microsoft.com/office/drawing/2014/main" id="{168EF7C0-A3FB-6FB4-27F0-785AE9EB5412}"/>
                </a:ext>
              </a:extLst>
            </p:cNvPr>
            <p:cNvSpPr txBox="1">
              <a:spLocks/>
            </p:cNvSpPr>
            <p:nvPr/>
          </p:nvSpPr>
          <p:spPr>
            <a:xfrm>
              <a:off x="7252278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1" name="Content Placeholder 9">
              <a:extLst>
                <a:ext uri="{FF2B5EF4-FFF2-40B4-BE49-F238E27FC236}">
                  <a16:creationId xmlns:a16="http://schemas.microsoft.com/office/drawing/2014/main" id="{3E0C7972-8CFE-4C61-3673-85345633DB7C}"/>
                </a:ext>
              </a:extLst>
            </p:cNvPr>
            <p:cNvSpPr txBox="1">
              <a:spLocks/>
            </p:cNvSpPr>
            <p:nvPr/>
          </p:nvSpPr>
          <p:spPr>
            <a:xfrm>
              <a:off x="7830417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2" name="Content Placeholder 9">
              <a:extLst>
                <a:ext uri="{FF2B5EF4-FFF2-40B4-BE49-F238E27FC236}">
                  <a16:creationId xmlns:a16="http://schemas.microsoft.com/office/drawing/2014/main" id="{5CDE5B01-30C0-B1CA-E25E-F385FD095859}"/>
                </a:ext>
              </a:extLst>
            </p:cNvPr>
            <p:cNvSpPr txBox="1">
              <a:spLocks/>
            </p:cNvSpPr>
            <p:nvPr/>
          </p:nvSpPr>
          <p:spPr>
            <a:xfrm>
              <a:off x="8408556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B</a:t>
              </a:r>
              <a:endParaRPr lang="en-US" baseline="-25000" dirty="0"/>
            </a:p>
          </p:txBody>
        </p:sp>
        <p:sp>
          <p:nvSpPr>
            <p:cNvPr id="23" name="Content Placeholder 9">
              <a:extLst>
                <a:ext uri="{FF2B5EF4-FFF2-40B4-BE49-F238E27FC236}">
                  <a16:creationId xmlns:a16="http://schemas.microsoft.com/office/drawing/2014/main" id="{E5917C4C-DC06-2C20-6A5A-42A3D53D7AD7}"/>
                </a:ext>
              </a:extLst>
            </p:cNvPr>
            <p:cNvSpPr txBox="1">
              <a:spLocks/>
            </p:cNvSpPr>
            <p:nvPr/>
          </p:nvSpPr>
          <p:spPr>
            <a:xfrm>
              <a:off x="8986695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App B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4" name="Content Placeholder 9">
              <a:extLst>
                <a:ext uri="{FF2B5EF4-FFF2-40B4-BE49-F238E27FC236}">
                  <a16:creationId xmlns:a16="http://schemas.microsoft.com/office/drawing/2014/main" id="{45BE5F72-93E7-3330-8900-549BD551ED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541349" y="3092201"/>
              <a:ext cx="561205" cy="3451901"/>
            </a:xfrm>
            <a:prstGeom prst="rect">
              <a:avLst/>
            </a:prstGeom>
            <a:solidFill>
              <a:srgbClr val="00B0F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dirty="0"/>
                <a:t>Container Runtime (Docker)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9940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Distribution Should I Choose?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99" y="2574407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44328554-BC61-4E3F-A332-F8A9EB0E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08" y="2975373"/>
            <a:ext cx="3896873" cy="1586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440392-D3D3-4459-B8A0-DE3BA3A14D0F}"/>
              </a:ext>
            </a:extLst>
          </p:cNvPr>
          <p:cNvSpPr txBox="1"/>
          <p:nvPr/>
        </p:nvSpPr>
        <p:spPr>
          <a:xfrm>
            <a:off x="4969819" y="3583781"/>
            <a:ext cx="274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https://www.openshift.com/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DB467-AC24-409F-8394-627E57259F50}"/>
              </a:ext>
            </a:extLst>
          </p:cNvPr>
          <p:cNvSpPr txBox="1"/>
          <p:nvPr/>
        </p:nvSpPr>
        <p:spPr>
          <a:xfrm>
            <a:off x="4969819" y="2574407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https://www.rancher.com/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6D161-A7A1-4071-B8EB-E6DC89469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1410" y="2249485"/>
            <a:ext cx="2305050" cy="1019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231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Service Should I Choose?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9E435-A337-4A07-8B76-975960FC937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178" y="2473545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ext Placeholder 9">
            <a:extLst>
              <a:ext uri="{FF2B5EF4-FFF2-40B4-BE49-F238E27FC236}">
                <a16:creationId xmlns:a16="http://schemas.microsoft.com/office/drawing/2014/main" id="{DEC45A88-2BA3-4ECB-A2F8-16FBB67924B6}"/>
              </a:ext>
            </a:extLst>
          </p:cNvPr>
          <p:cNvGraphicFramePr/>
          <p:nvPr/>
        </p:nvGraphicFramePr>
        <p:xfrm>
          <a:off x="1149848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7673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generally not an issue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9E435-A337-4A07-8B76-975960FC937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40" y="2523931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ext Placeholder 9">
            <a:extLst>
              <a:ext uri="{FF2B5EF4-FFF2-40B4-BE49-F238E27FC236}">
                <a16:creationId xmlns:a16="http://schemas.microsoft.com/office/drawing/2014/main" id="{DEC45A88-2BA3-4ECB-A2F8-16FBB67924B6}"/>
              </a:ext>
            </a:extLst>
          </p:cNvPr>
          <p:cNvGraphicFramePr/>
          <p:nvPr/>
        </p:nvGraphicFramePr>
        <p:xfrm>
          <a:off x="1149848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369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A5CF2A-380E-4D63-B6B6-777F7684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Ranking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82BBE-6921-4427-B0F0-58E37F63A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Cloud Providers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B6175A-B30E-428D-A26A-A9F428E9D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Smaller Cloud Providers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D76194-E856-4045-ABF3-F80BD7AD53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8563" y="3443521"/>
            <a:ext cx="2009775" cy="1952625"/>
          </a:xfr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1A94FE1-48CB-4D68-8A42-95BC8FD0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3073397"/>
            <a:ext cx="2458272" cy="13827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B169EB99-091D-4BE2-B7F8-7F9B37D7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20" y="3166929"/>
            <a:ext cx="1235347" cy="12353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874ACA2E-43DC-4D3B-B43D-316F77A0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159" y="4549706"/>
            <a:ext cx="1235347" cy="12296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CFCA9211-19CB-4867-A368-617B653C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77" y="3408405"/>
            <a:ext cx="1987741" cy="198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94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AF3F7F-ECA0-F7CE-9328-25993D87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Concepts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4A335D-3BDC-6211-9794-06C0C4A3F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583F-9633-D6EB-C797-A0396B4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70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2896" y="1439862"/>
            <a:ext cx="4073353" cy="39782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188-2A1F-4B2F-B70C-CD1FBC50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69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not VMs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293107"/>
            <a:ext cx="4825157" cy="576262"/>
          </a:xfrm>
        </p:spPr>
        <p:txBody>
          <a:bodyPr/>
          <a:lstStyle/>
          <a:p>
            <a:r>
              <a:rPr lang="en-US" dirty="0"/>
              <a:t>VM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293107"/>
            <a:ext cx="4825159" cy="576262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4955" y="5886403"/>
            <a:ext cx="4219663" cy="5956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4955" y="5270733"/>
            <a:ext cx="4219663" cy="59561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1154955" y="4054660"/>
            <a:ext cx="1209994" cy="120768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2659789" y="4054660"/>
            <a:ext cx="1209994" cy="1224461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4164624" y="4054660"/>
            <a:ext cx="1209994" cy="1224461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1154954" y="3584543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2659789" y="3576155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1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4164624" y="3570602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08712" y="5872462"/>
            <a:ext cx="4219663" cy="5956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08712" y="5276844"/>
            <a:ext cx="4219663" cy="59561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(Host OS)</a:t>
            </a:r>
          </a:p>
        </p:txBody>
      </p:sp>
      <p:sp>
        <p:nvSpPr>
          <p:cNvPr id="23" name="Content Placeholder 9"/>
          <p:cNvSpPr txBox="1">
            <a:spLocks/>
          </p:cNvSpPr>
          <p:nvPr/>
        </p:nvSpPr>
        <p:spPr>
          <a:xfrm>
            <a:off x="6208712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</a:p>
        </p:txBody>
      </p:sp>
      <p:sp>
        <p:nvSpPr>
          <p:cNvPr id="26" name="Content Placeholder 9"/>
          <p:cNvSpPr txBox="1">
            <a:spLocks/>
          </p:cNvSpPr>
          <p:nvPr/>
        </p:nvSpPr>
        <p:spPr>
          <a:xfrm>
            <a:off x="6786851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1</a:t>
            </a:r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7364990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2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7943129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3</a:t>
            </a:r>
          </a:p>
        </p:txBody>
      </p:sp>
      <p:sp>
        <p:nvSpPr>
          <p:cNvPr id="34" name="Content Placeholder 9"/>
          <p:cNvSpPr txBox="1">
            <a:spLocks/>
          </p:cNvSpPr>
          <p:nvPr/>
        </p:nvSpPr>
        <p:spPr>
          <a:xfrm>
            <a:off x="8521268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B</a:t>
            </a:r>
            <a:endParaRPr lang="en-US" baseline="-25000" dirty="0"/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9099407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B</a:t>
            </a:r>
            <a:r>
              <a:rPr lang="en-US" baseline="-25000" dirty="0"/>
              <a:t>1</a:t>
            </a: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9684885" y="4230329"/>
            <a:ext cx="561205" cy="1040404"/>
          </a:xfrm>
          <a:prstGeom prst="rect">
            <a:avLst/>
          </a:prstGeom>
          <a:solidFill>
            <a:srgbClr val="00B0F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Docker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721014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B557-DD81-4D5B-993D-56B506C4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8703-CA2C-413B-A584-70298B12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3AF5-DF1E-4C0E-B8EB-35854218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9A09-F3AA-4442-A0FE-8692A222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74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624878" y="2868715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1E87279B-1A10-2F9C-3A9A-E31199C68E33}"/>
              </a:ext>
            </a:extLst>
          </p:cNvPr>
          <p:cNvSpPr txBox="1">
            <a:spLocks/>
          </p:cNvSpPr>
          <p:nvPr/>
        </p:nvSpPr>
        <p:spPr>
          <a:xfrm>
            <a:off x="5797100" y="3971234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45081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A51E5A0E-E0F2-7756-26D3-860B856C30E2}"/>
              </a:ext>
            </a:extLst>
          </p:cNvPr>
          <p:cNvSpPr txBox="1">
            <a:spLocks/>
          </p:cNvSpPr>
          <p:nvPr/>
        </p:nvSpPr>
        <p:spPr>
          <a:xfrm>
            <a:off x="8804056" y="546658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B4E5E6-9B64-4E6D-E2B4-62A4F70B3779}"/>
              </a:ext>
            </a:extLst>
          </p:cNvPr>
          <p:cNvSpPr txBox="1">
            <a:spLocks/>
          </p:cNvSpPr>
          <p:nvPr/>
        </p:nvSpPr>
        <p:spPr>
          <a:xfrm>
            <a:off x="409605" y="82029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B106E6-27B6-F827-4A5F-DF2A51602611}"/>
              </a:ext>
            </a:extLst>
          </p:cNvPr>
          <p:cNvSpPr txBox="1">
            <a:spLocks/>
          </p:cNvSpPr>
          <p:nvPr/>
        </p:nvSpPr>
        <p:spPr>
          <a:xfrm>
            <a:off x="3776188" y="15405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rgbClr val="0070C0"/>
                </a:solidFill>
              </a:rPr>
              <a:t>ReplicaSet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744AF1-4203-083B-5E28-F512CEBB7DEC}"/>
              </a:ext>
            </a:extLst>
          </p:cNvPr>
          <p:cNvSpPr txBox="1">
            <a:spLocks/>
          </p:cNvSpPr>
          <p:nvPr/>
        </p:nvSpPr>
        <p:spPr>
          <a:xfrm>
            <a:off x="1777278" y="2861724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Manages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3FCA46-65CC-5E0C-33C8-18D624D13FAC}"/>
              </a:ext>
            </a:extLst>
          </p:cNvPr>
          <p:cNvSpPr txBox="1">
            <a:spLocks/>
          </p:cNvSpPr>
          <p:nvPr/>
        </p:nvSpPr>
        <p:spPr>
          <a:xfrm>
            <a:off x="5949500" y="3964243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Manages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589778-82FF-2372-D021-74A6A99F31D8}"/>
              </a:ext>
            </a:extLst>
          </p:cNvPr>
          <p:cNvSpPr txBox="1">
            <a:spLocks/>
          </p:cNvSpPr>
          <p:nvPr/>
        </p:nvSpPr>
        <p:spPr>
          <a:xfrm>
            <a:off x="7411610" y="450114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4AD8022-4815-2720-81F0-90CAE7040490}"/>
              </a:ext>
            </a:extLst>
          </p:cNvPr>
          <p:cNvSpPr txBox="1">
            <a:spLocks/>
          </p:cNvSpPr>
          <p:nvPr/>
        </p:nvSpPr>
        <p:spPr>
          <a:xfrm>
            <a:off x="8956456" y="545959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Manages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2CFD7C-1D47-4B0E-E865-A972961C0DB3}"/>
              </a:ext>
            </a:extLst>
          </p:cNvPr>
          <p:cNvSpPr txBox="1">
            <a:spLocks/>
          </p:cNvSpPr>
          <p:nvPr/>
        </p:nvSpPr>
        <p:spPr>
          <a:xfrm>
            <a:off x="10373591" y="55897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697574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75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F8E51-B51A-9A57-A647-123633058933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CA18B5-A403-79ED-977B-802987D20AF4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8EA507-24AB-FF97-70DB-4AAF5EC887DE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34A403-571E-EBB1-06F8-B5CCF1E18795}"/>
              </a:ext>
            </a:extLst>
          </p:cNvPr>
          <p:cNvSpPr txBox="1">
            <a:spLocks/>
          </p:cNvSpPr>
          <p:nvPr/>
        </p:nvSpPr>
        <p:spPr>
          <a:xfrm>
            <a:off x="1465720" y="29107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156156-B172-74C0-4DA1-0AD441F97836}"/>
              </a:ext>
            </a:extLst>
          </p:cNvPr>
          <p:cNvSpPr txBox="1">
            <a:spLocks/>
          </p:cNvSpPr>
          <p:nvPr/>
        </p:nvSpPr>
        <p:spPr>
          <a:xfrm>
            <a:off x="3567239" y="40985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AD153C3-07B3-FEC7-3431-5BBDB7FC2F63}"/>
              </a:ext>
            </a:extLst>
          </p:cNvPr>
          <p:cNvSpPr txBox="1">
            <a:spLocks/>
          </p:cNvSpPr>
          <p:nvPr/>
        </p:nvSpPr>
        <p:spPr>
          <a:xfrm>
            <a:off x="3407183" y="46995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1500B0-67D7-78ED-2D48-A12AC070FADF}"/>
              </a:ext>
            </a:extLst>
          </p:cNvPr>
          <p:cNvSpPr txBox="1">
            <a:spLocks/>
          </p:cNvSpPr>
          <p:nvPr/>
        </p:nvSpPr>
        <p:spPr>
          <a:xfrm>
            <a:off x="7113095" y="45933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88E95-95A9-A71C-C8FB-0F6D4211BF74}"/>
              </a:ext>
            </a:extLst>
          </p:cNvPr>
          <p:cNvSpPr txBox="1">
            <a:spLocks/>
          </p:cNvSpPr>
          <p:nvPr/>
        </p:nvSpPr>
        <p:spPr>
          <a:xfrm>
            <a:off x="409605" y="82029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3F2D2E-BA78-85B1-0821-AA87017DC7BB}"/>
              </a:ext>
            </a:extLst>
          </p:cNvPr>
          <p:cNvSpPr txBox="1">
            <a:spLocks/>
          </p:cNvSpPr>
          <p:nvPr/>
        </p:nvSpPr>
        <p:spPr>
          <a:xfrm>
            <a:off x="3776188" y="15405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rgbClr val="0070C0"/>
                </a:solidFill>
              </a:rPr>
              <a:t>ReplicaSet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FA441C2-A7C1-2A9A-63B1-3593D97979CF}"/>
              </a:ext>
            </a:extLst>
          </p:cNvPr>
          <p:cNvSpPr txBox="1">
            <a:spLocks/>
          </p:cNvSpPr>
          <p:nvPr/>
        </p:nvSpPr>
        <p:spPr>
          <a:xfrm>
            <a:off x="7411610" y="450114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7C748DA-A7B9-C7EC-71A7-E0C9227F99AA}"/>
              </a:ext>
            </a:extLst>
          </p:cNvPr>
          <p:cNvSpPr txBox="1">
            <a:spLocks/>
          </p:cNvSpPr>
          <p:nvPr/>
        </p:nvSpPr>
        <p:spPr>
          <a:xfrm>
            <a:off x="10373591" y="55897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53446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F54AE-6657-6035-5DE5-F038EBE5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B322-1EF3-9C3D-543C-880BF00B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64468-9AEB-23E2-53EE-3E39158E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76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4B5464-6F07-431E-A929-7CC9D3BD5203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76847CD-E6FD-782F-536F-EBFCA928E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4BA2527-63A0-3DA1-1934-4A4E15C9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07B852A-A634-AE95-4FC9-9F3FD487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B0D7F5F-F1A0-CFE2-CD64-D809427DE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8B494EC-A6E0-BE62-DB60-C28F7BDD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BA4F083-709E-040E-1205-3257D0CD3A26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616238-2CF7-2AF7-E9C3-ED9BE62E9728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BB71E2-2458-62A1-C2AB-BF2FEDFA9301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08C9485-6468-8991-42F4-CBBE724D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60C8F26-E5D7-0197-2ED2-0A670237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4BE2BFD-165D-90FF-7874-04D5E868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661701-B8D3-5541-A077-3A8C2071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5F47DA-4346-C87F-6B1D-F70A1D0B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5BCD2762-9621-32B8-EE32-5CDA38A1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8680627-CF28-1BA2-F54A-81EE6EE90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3FC7C1-ADD0-131C-2EE9-052EFB4B6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D2E38A2-2F22-4219-1AEF-85D4C2570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FF5C2079-2D9F-BC64-95F8-7412A89FB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96FCF76-3EC3-0317-E104-68844896E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F1090B1A-4FCD-B31C-F5F9-9AA10FF3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280904-4BE2-1698-E4AF-3FE20578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4A4CE03-F219-8766-58F1-CC373F29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3C71C609-37E9-6E7B-E9A3-4511A62913B1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A30181D-BCE2-9185-5B98-0B7D0692CA5A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2D33849-9768-2E67-15BC-9966658747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E365F304-3B4C-DD68-8662-E866284F6DB0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A03DDF68-55D7-B5B4-BD3A-84398C4D0FEA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02E041EA-540D-81F4-555B-86DB7FC4CAD3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024298E-28E4-2597-974E-93F2D5576A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D7FA0207-19FA-FC0D-15EB-22B9EED2B511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15FCA-13E2-AEAB-D8B4-D69BC69855BC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DABA16-A5C3-CFBB-6876-4A981326CA00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167307-4A78-0293-F099-BF0E1C68E6CB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A5278F-EC8D-509D-7AF6-1C5FEF5D6F53}"/>
              </a:ext>
            </a:extLst>
          </p:cNvPr>
          <p:cNvSpPr txBox="1">
            <a:spLocks/>
          </p:cNvSpPr>
          <p:nvPr/>
        </p:nvSpPr>
        <p:spPr>
          <a:xfrm>
            <a:off x="1465720" y="29107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4E4DC1-8CBA-10D0-7A26-73F546F596A2}"/>
              </a:ext>
            </a:extLst>
          </p:cNvPr>
          <p:cNvSpPr txBox="1">
            <a:spLocks/>
          </p:cNvSpPr>
          <p:nvPr/>
        </p:nvSpPr>
        <p:spPr>
          <a:xfrm>
            <a:off x="3567239" y="40985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BFB1ED-B556-AFCA-9376-2E79068E45C1}"/>
              </a:ext>
            </a:extLst>
          </p:cNvPr>
          <p:cNvSpPr txBox="1">
            <a:spLocks/>
          </p:cNvSpPr>
          <p:nvPr/>
        </p:nvSpPr>
        <p:spPr>
          <a:xfrm>
            <a:off x="3407183" y="46995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app=whatevs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1D8C4D-6C85-8B9F-E1D3-825CBD5DF806}"/>
              </a:ext>
            </a:extLst>
          </p:cNvPr>
          <p:cNvSpPr txBox="1">
            <a:spLocks/>
          </p:cNvSpPr>
          <p:nvPr/>
        </p:nvSpPr>
        <p:spPr>
          <a:xfrm>
            <a:off x="7113095" y="45933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app=whatevs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D25461C-5B8D-5E1C-650B-E53EDB6141CB}"/>
              </a:ext>
            </a:extLst>
          </p:cNvPr>
          <p:cNvSpPr txBox="1">
            <a:spLocks/>
          </p:cNvSpPr>
          <p:nvPr/>
        </p:nvSpPr>
        <p:spPr>
          <a:xfrm>
            <a:off x="409605" y="82029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77281-A7F5-C36C-0C55-0FCEF290B273}"/>
              </a:ext>
            </a:extLst>
          </p:cNvPr>
          <p:cNvSpPr txBox="1">
            <a:spLocks/>
          </p:cNvSpPr>
          <p:nvPr/>
        </p:nvSpPr>
        <p:spPr>
          <a:xfrm>
            <a:off x="3776188" y="15405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rgbClr val="0070C0"/>
                </a:solidFill>
              </a:rPr>
              <a:t>ReplicaSet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1202623-F5AF-6EE0-9D1C-6DA51F2783DF}"/>
              </a:ext>
            </a:extLst>
          </p:cNvPr>
          <p:cNvSpPr txBox="1">
            <a:spLocks/>
          </p:cNvSpPr>
          <p:nvPr/>
        </p:nvSpPr>
        <p:spPr>
          <a:xfrm>
            <a:off x="7411610" y="450114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A87D544-69E4-CB0C-F0F2-002DE5895D72}"/>
              </a:ext>
            </a:extLst>
          </p:cNvPr>
          <p:cNvSpPr txBox="1">
            <a:spLocks/>
          </p:cNvSpPr>
          <p:nvPr/>
        </p:nvSpPr>
        <p:spPr>
          <a:xfrm>
            <a:off x="10373591" y="55897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6786500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058"/>
            <a:ext cx="10058400" cy="1609344"/>
          </a:xfrm>
        </p:spPr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34AA9-0635-4CDD-B698-452034FA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78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58"/>
            <a:ext cx="10058400" cy="1609344"/>
          </a:xfrm>
        </p:spPr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2199-4D95-47C3-9834-C726FE1B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79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not VMs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293107"/>
            <a:ext cx="4825157" cy="576262"/>
          </a:xfrm>
        </p:spPr>
        <p:txBody>
          <a:bodyPr/>
          <a:lstStyle/>
          <a:p>
            <a:r>
              <a:rPr lang="en-US" dirty="0"/>
              <a:t>VM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293107"/>
            <a:ext cx="4825159" cy="576262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4955" y="5886403"/>
            <a:ext cx="4219663" cy="5956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4955" y="5270733"/>
            <a:ext cx="4219663" cy="59561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1154955" y="4054660"/>
            <a:ext cx="1209994" cy="120768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2659789" y="4054660"/>
            <a:ext cx="1209994" cy="1224461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4164624" y="4054660"/>
            <a:ext cx="1209994" cy="1224461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1154954" y="3584543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2659789" y="3576155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1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4164624" y="3570602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08712" y="5872462"/>
            <a:ext cx="4219663" cy="5956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04828" y="3610799"/>
            <a:ext cx="1232323" cy="1651546"/>
            <a:chOff x="6208712" y="4230329"/>
            <a:chExt cx="4219663" cy="1642133"/>
          </a:xfrm>
        </p:grpSpPr>
        <p:sp>
          <p:nvSpPr>
            <p:cNvPr id="18" name="Rectangle 17"/>
            <p:cNvSpPr/>
            <p:nvPr/>
          </p:nvSpPr>
          <p:spPr>
            <a:xfrm>
              <a:off x="6208712" y="5276844"/>
              <a:ext cx="4219663" cy="5956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Windows Server (Host OS)</a:t>
              </a:r>
            </a:p>
          </p:txBody>
        </p:sp>
        <p:sp>
          <p:nvSpPr>
            <p:cNvPr id="23" name="Content Placeholder 9"/>
            <p:cNvSpPr txBox="1">
              <a:spLocks/>
            </p:cNvSpPr>
            <p:nvPr/>
          </p:nvSpPr>
          <p:spPr>
            <a:xfrm>
              <a:off x="6208712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</a:p>
          </p:txBody>
        </p:sp>
        <p:sp>
          <p:nvSpPr>
            <p:cNvPr id="26" name="Content Placeholder 9"/>
            <p:cNvSpPr txBox="1">
              <a:spLocks/>
            </p:cNvSpPr>
            <p:nvPr/>
          </p:nvSpPr>
          <p:spPr>
            <a:xfrm>
              <a:off x="6786851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31" name="Content Placeholder 9"/>
            <p:cNvSpPr txBox="1">
              <a:spLocks/>
            </p:cNvSpPr>
            <p:nvPr/>
          </p:nvSpPr>
          <p:spPr>
            <a:xfrm>
              <a:off x="7364990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2</a:t>
              </a:r>
            </a:p>
          </p:txBody>
        </p:sp>
        <p:sp>
          <p:nvSpPr>
            <p:cNvPr id="33" name="Content Placeholder 9"/>
            <p:cNvSpPr txBox="1">
              <a:spLocks/>
            </p:cNvSpPr>
            <p:nvPr/>
          </p:nvSpPr>
          <p:spPr>
            <a:xfrm>
              <a:off x="7943129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3</a:t>
              </a:r>
            </a:p>
          </p:txBody>
        </p:sp>
        <p:sp>
          <p:nvSpPr>
            <p:cNvPr id="34" name="Content Placeholder 9"/>
            <p:cNvSpPr txBox="1">
              <a:spLocks/>
            </p:cNvSpPr>
            <p:nvPr/>
          </p:nvSpPr>
          <p:spPr>
            <a:xfrm>
              <a:off x="8521268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endParaRPr lang="en-US" sz="1050" baseline="-25000" dirty="0"/>
            </a:p>
          </p:txBody>
        </p:sp>
        <p:sp>
          <p:nvSpPr>
            <p:cNvPr id="35" name="Content Placeholder 9"/>
            <p:cNvSpPr txBox="1">
              <a:spLocks/>
            </p:cNvSpPr>
            <p:nvPr/>
          </p:nvSpPr>
          <p:spPr>
            <a:xfrm>
              <a:off x="9099407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36" name="Content Placeholder 9"/>
            <p:cNvSpPr txBox="1">
              <a:spLocks/>
            </p:cNvSpPr>
            <p:nvPr/>
          </p:nvSpPr>
          <p:spPr>
            <a:xfrm>
              <a:off x="9684885" y="4230329"/>
              <a:ext cx="561205" cy="1040404"/>
            </a:xfrm>
            <a:prstGeom prst="rect">
              <a:avLst/>
            </a:prstGeom>
            <a:solidFill>
              <a:srgbClr val="00B0F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Docker</a:t>
              </a:r>
              <a:endParaRPr lang="en-US" sz="1050" baseline="-250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6204828" y="5262345"/>
            <a:ext cx="4219663" cy="59561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697518" y="3610799"/>
            <a:ext cx="1232323" cy="1651546"/>
            <a:chOff x="6208712" y="4230329"/>
            <a:chExt cx="4219663" cy="1642133"/>
          </a:xfrm>
        </p:grpSpPr>
        <p:sp>
          <p:nvSpPr>
            <p:cNvPr id="27" name="Rectangle 26"/>
            <p:cNvSpPr/>
            <p:nvPr/>
          </p:nvSpPr>
          <p:spPr>
            <a:xfrm>
              <a:off x="6208712" y="5276844"/>
              <a:ext cx="4219663" cy="5956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Windows Server (Host OS)</a:t>
              </a:r>
            </a:p>
          </p:txBody>
        </p:sp>
        <p:sp>
          <p:nvSpPr>
            <p:cNvPr id="28" name="Content Placeholder 9"/>
            <p:cNvSpPr txBox="1">
              <a:spLocks/>
            </p:cNvSpPr>
            <p:nvPr/>
          </p:nvSpPr>
          <p:spPr>
            <a:xfrm>
              <a:off x="6208712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</a:p>
          </p:txBody>
        </p:sp>
        <p:sp>
          <p:nvSpPr>
            <p:cNvPr id="29" name="Content Placeholder 9"/>
            <p:cNvSpPr txBox="1">
              <a:spLocks/>
            </p:cNvSpPr>
            <p:nvPr/>
          </p:nvSpPr>
          <p:spPr>
            <a:xfrm>
              <a:off x="6786851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30" name="Content Placeholder 9"/>
            <p:cNvSpPr txBox="1">
              <a:spLocks/>
            </p:cNvSpPr>
            <p:nvPr/>
          </p:nvSpPr>
          <p:spPr>
            <a:xfrm>
              <a:off x="7364990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2</a:t>
              </a:r>
            </a:p>
          </p:txBody>
        </p:sp>
        <p:sp>
          <p:nvSpPr>
            <p:cNvPr id="32" name="Content Placeholder 9"/>
            <p:cNvSpPr txBox="1">
              <a:spLocks/>
            </p:cNvSpPr>
            <p:nvPr/>
          </p:nvSpPr>
          <p:spPr>
            <a:xfrm>
              <a:off x="7943129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3</a:t>
              </a:r>
            </a:p>
          </p:txBody>
        </p:sp>
        <p:sp>
          <p:nvSpPr>
            <p:cNvPr id="37" name="Content Placeholder 9"/>
            <p:cNvSpPr txBox="1">
              <a:spLocks/>
            </p:cNvSpPr>
            <p:nvPr/>
          </p:nvSpPr>
          <p:spPr>
            <a:xfrm>
              <a:off x="8521268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endParaRPr lang="en-US" sz="1050" baseline="-25000" dirty="0"/>
            </a:p>
          </p:txBody>
        </p:sp>
        <p:sp>
          <p:nvSpPr>
            <p:cNvPr id="38" name="Content Placeholder 9"/>
            <p:cNvSpPr txBox="1">
              <a:spLocks/>
            </p:cNvSpPr>
            <p:nvPr/>
          </p:nvSpPr>
          <p:spPr>
            <a:xfrm>
              <a:off x="9099407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39" name="Content Placeholder 9"/>
            <p:cNvSpPr txBox="1">
              <a:spLocks/>
            </p:cNvSpPr>
            <p:nvPr/>
          </p:nvSpPr>
          <p:spPr>
            <a:xfrm>
              <a:off x="9684885" y="4230329"/>
              <a:ext cx="561205" cy="1040404"/>
            </a:xfrm>
            <a:prstGeom prst="rect">
              <a:avLst/>
            </a:prstGeom>
            <a:solidFill>
              <a:srgbClr val="00B0F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Docker</a:t>
              </a:r>
              <a:endParaRPr lang="en-US" sz="1050" baseline="-25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90208" y="3610799"/>
            <a:ext cx="1232323" cy="1651546"/>
            <a:chOff x="6208712" y="4230329"/>
            <a:chExt cx="4219663" cy="1642133"/>
          </a:xfrm>
        </p:grpSpPr>
        <p:sp>
          <p:nvSpPr>
            <p:cNvPr id="41" name="Rectangle 40"/>
            <p:cNvSpPr/>
            <p:nvPr/>
          </p:nvSpPr>
          <p:spPr>
            <a:xfrm>
              <a:off x="6208712" y="5276844"/>
              <a:ext cx="4219663" cy="5956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Windows Server (Host OS)</a:t>
              </a:r>
            </a:p>
          </p:txBody>
        </p:sp>
        <p:sp>
          <p:nvSpPr>
            <p:cNvPr id="42" name="Content Placeholder 9"/>
            <p:cNvSpPr txBox="1">
              <a:spLocks/>
            </p:cNvSpPr>
            <p:nvPr/>
          </p:nvSpPr>
          <p:spPr>
            <a:xfrm>
              <a:off x="6208712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</a:p>
          </p:txBody>
        </p:sp>
        <p:sp>
          <p:nvSpPr>
            <p:cNvPr id="43" name="Content Placeholder 9"/>
            <p:cNvSpPr txBox="1">
              <a:spLocks/>
            </p:cNvSpPr>
            <p:nvPr/>
          </p:nvSpPr>
          <p:spPr>
            <a:xfrm>
              <a:off x="6786851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44" name="Content Placeholder 9"/>
            <p:cNvSpPr txBox="1">
              <a:spLocks/>
            </p:cNvSpPr>
            <p:nvPr/>
          </p:nvSpPr>
          <p:spPr>
            <a:xfrm>
              <a:off x="7364990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2</a:t>
              </a:r>
            </a:p>
          </p:txBody>
        </p:sp>
        <p:sp>
          <p:nvSpPr>
            <p:cNvPr id="45" name="Content Placeholder 9"/>
            <p:cNvSpPr txBox="1">
              <a:spLocks/>
            </p:cNvSpPr>
            <p:nvPr/>
          </p:nvSpPr>
          <p:spPr>
            <a:xfrm>
              <a:off x="7943129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3</a:t>
              </a:r>
            </a:p>
          </p:txBody>
        </p:sp>
        <p:sp>
          <p:nvSpPr>
            <p:cNvPr id="46" name="Content Placeholder 9"/>
            <p:cNvSpPr txBox="1">
              <a:spLocks/>
            </p:cNvSpPr>
            <p:nvPr/>
          </p:nvSpPr>
          <p:spPr>
            <a:xfrm>
              <a:off x="8521268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endParaRPr lang="en-US" sz="1050" baseline="-25000" dirty="0"/>
            </a:p>
          </p:txBody>
        </p:sp>
        <p:sp>
          <p:nvSpPr>
            <p:cNvPr id="47" name="Content Placeholder 9"/>
            <p:cNvSpPr txBox="1">
              <a:spLocks/>
            </p:cNvSpPr>
            <p:nvPr/>
          </p:nvSpPr>
          <p:spPr>
            <a:xfrm>
              <a:off x="9099407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48" name="Content Placeholder 9"/>
            <p:cNvSpPr txBox="1">
              <a:spLocks/>
            </p:cNvSpPr>
            <p:nvPr/>
          </p:nvSpPr>
          <p:spPr>
            <a:xfrm>
              <a:off x="9684885" y="4230329"/>
              <a:ext cx="561205" cy="1040404"/>
            </a:xfrm>
            <a:prstGeom prst="rect">
              <a:avLst/>
            </a:prstGeom>
            <a:solidFill>
              <a:srgbClr val="00B0F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Docker</a:t>
              </a:r>
              <a:endParaRPr lang="en-US" sz="105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27243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80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81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82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76"/>
            <a:ext cx="10058400" cy="1609344"/>
          </a:xfrm>
        </p:spPr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83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412052" y="1821273"/>
            <a:ext cx="4922896" cy="160043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84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  <a:p>
            <a:r>
              <a:rPr lang="en-US" dirty="0"/>
              <a:t>Running Kubernetes In The Cloud</a:t>
            </a:r>
          </a:p>
          <a:p>
            <a:r>
              <a:rPr lang="en-US" dirty="0"/>
              <a:t>Dealing with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9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K3s</a:t>
            </a:r>
            <a:endParaRPr lang="en-US" dirty="0"/>
          </a:p>
          <a:p>
            <a:r>
              <a:rPr lang="en-US" dirty="0">
                <a:hlinkClick r:id="rId3"/>
              </a:rPr>
              <a:t>K3d</a:t>
            </a:r>
            <a:endParaRPr lang="en-US" dirty="0"/>
          </a:p>
          <a:p>
            <a:r>
              <a:rPr lang="en-US" dirty="0">
                <a:hlinkClick r:id="rId4"/>
              </a:rPr>
              <a:t>Rancher</a:t>
            </a:r>
            <a:endParaRPr lang="en-US" dirty="0"/>
          </a:p>
          <a:p>
            <a:r>
              <a:rPr lang="en-US" dirty="0">
                <a:hlinkClick r:id="rId5"/>
              </a:rPr>
              <a:t>Docker</a:t>
            </a:r>
            <a:endParaRPr lang="en-US" dirty="0"/>
          </a:p>
          <a:p>
            <a:r>
              <a:rPr lang="en-US" dirty="0">
                <a:hlinkClick r:id="rId6"/>
              </a:rPr>
              <a:t>Kind</a:t>
            </a:r>
            <a:endParaRPr lang="en-US" dirty="0"/>
          </a:p>
          <a:p>
            <a:r>
              <a:rPr lang="en-US" dirty="0">
                <a:hlinkClick r:id="rId7"/>
              </a:rPr>
              <a:t>KWOK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8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  <a:p>
            <a:r>
              <a:rPr lang="en-US" dirty="0"/>
              <a:t>EKS</a:t>
            </a:r>
          </a:p>
          <a:p>
            <a:r>
              <a:rPr lang="en-US" dirty="0"/>
              <a:t>GKE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Digital Ocean</a:t>
            </a:r>
            <a:endParaRPr lang="en-US" dirty="0"/>
          </a:p>
          <a:p>
            <a:r>
              <a:rPr lang="en-US" dirty="0" err="1">
                <a:hlinkClick r:id="rId3"/>
              </a:rPr>
              <a:t>Linode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97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52A2-2052-97B9-9486-373E6AB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C147E-300E-BF66-732E-6C7AE57D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framework you like</a:t>
            </a:r>
          </a:p>
          <a:p>
            <a:r>
              <a:rPr lang="en-US" dirty="0">
                <a:hlinkClick r:id="rId2"/>
              </a:rPr>
              <a:t>ELK</a:t>
            </a:r>
            <a:endParaRPr lang="en-US" dirty="0"/>
          </a:p>
          <a:p>
            <a:r>
              <a:rPr lang="en-US" dirty="0">
                <a:hlinkClick r:id="rId3"/>
              </a:rPr>
              <a:t>PLG</a:t>
            </a:r>
            <a:endParaRPr lang="en-US" dirty="0"/>
          </a:p>
          <a:p>
            <a:r>
              <a:rPr lang="en-US" dirty="0"/>
              <a:t>Don’t Over Alert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DFFD-D436-29F5-6D23-B6B40A77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6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7879C-417E-3D9E-F918-E433F31E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B8E8-60D6-A1FB-7F73-865A0B2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34F8-147A-8070-12D5-6D7F9E7B3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K3s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F3A55-E6D2-35D3-0DE5-6B3DEE5D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0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67033F-CF36-52C2-7E3B-C6937FA1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Benefits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48DB51-EF67-19B1-14E5-873D90C65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Efficient</a:t>
            </a:r>
          </a:p>
          <a:p>
            <a:r>
              <a:rPr lang="en-US" dirty="0"/>
              <a:t>Scalability and Flexibility</a:t>
            </a:r>
          </a:p>
          <a:p>
            <a:r>
              <a:rPr lang="en-US" dirty="0"/>
              <a:t>Faster Deployment</a:t>
            </a:r>
          </a:p>
          <a:p>
            <a:r>
              <a:rPr lang="en-US" dirty="0"/>
              <a:t>Consistent and Reliable</a:t>
            </a:r>
          </a:p>
          <a:p>
            <a:r>
              <a:rPr lang="en-US" dirty="0"/>
              <a:t>Secure and Isolated</a:t>
            </a:r>
          </a:p>
          <a:p>
            <a:r>
              <a:rPr lang="en-US" dirty="0"/>
              <a:t>Simplified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D32A9-F9BB-75D4-43E6-E12250EB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8F02D2-CD82-791B-71F2-9FD445ACE686}"/>
              </a:ext>
            </a:extLst>
          </p:cNvPr>
          <p:cNvGrpSpPr/>
          <p:nvPr/>
        </p:nvGrpSpPr>
        <p:grpSpPr>
          <a:xfrm>
            <a:off x="8872366" y="2127735"/>
            <a:ext cx="2909631" cy="2441542"/>
            <a:chOff x="6096000" y="3507226"/>
            <a:chExt cx="3451902" cy="2765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9872EA-6300-BA5A-2B06-F162005D3681}"/>
                </a:ext>
              </a:extLst>
            </p:cNvPr>
            <p:cNvSpPr/>
            <p:nvPr/>
          </p:nvSpPr>
          <p:spPr>
            <a:xfrm>
              <a:off x="6096002" y="5677166"/>
              <a:ext cx="3451899" cy="59561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FF0013-C4FC-7ACB-5DDE-C265BFFF5CA0}"/>
                </a:ext>
              </a:extLst>
            </p:cNvPr>
            <p:cNvSpPr/>
            <p:nvPr/>
          </p:nvSpPr>
          <p:spPr>
            <a:xfrm>
              <a:off x="6096002" y="5081548"/>
              <a:ext cx="3451899" cy="5956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 (Host OS)</a:t>
              </a:r>
            </a:p>
          </p:txBody>
        </p:sp>
        <p:sp>
          <p:nvSpPr>
            <p:cNvPr id="13" name="Content Placeholder 9">
              <a:extLst>
                <a:ext uri="{FF2B5EF4-FFF2-40B4-BE49-F238E27FC236}">
                  <a16:creationId xmlns:a16="http://schemas.microsoft.com/office/drawing/2014/main" id="{AB5EEA82-71D0-99B1-7B69-F64A10885E76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App A</a:t>
              </a:r>
            </a:p>
          </p:txBody>
        </p:sp>
        <p:sp>
          <p:nvSpPr>
            <p:cNvPr id="14" name="Content Placeholder 9">
              <a:extLst>
                <a:ext uri="{FF2B5EF4-FFF2-40B4-BE49-F238E27FC236}">
                  <a16:creationId xmlns:a16="http://schemas.microsoft.com/office/drawing/2014/main" id="{5666AAF6-6568-961C-5604-6CEED7D437E9}"/>
                </a:ext>
              </a:extLst>
            </p:cNvPr>
            <p:cNvSpPr txBox="1">
              <a:spLocks/>
            </p:cNvSpPr>
            <p:nvPr/>
          </p:nvSpPr>
          <p:spPr>
            <a:xfrm>
              <a:off x="6674139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App A</a:t>
              </a:r>
              <a:r>
                <a:rPr lang="en-US" sz="1200" baseline="-25000" dirty="0"/>
                <a:t>1</a:t>
              </a:r>
            </a:p>
          </p:txBody>
        </p:sp>
        <p:sp>
          <p:nvSpPr>
            <p:cNvPr id="15" name="Content Placeholder 9">
              <a:extLst>
                <a:ext uri="{FF2B5EF4-FFF2-40B4-BE49-F238E27FC236}">
                  <a16:creationId xmlns:a16="http://schemas.microsoft.com/office/drawing/2014/main" id="{A40A4759-6F46-D275-FE73-B74AA6C83AE6}"/>
                </a:ext>
              </a:extLst>
            </p:cNvPr>
            <p:cNvSpPr txBox="1">
              <a:spLocks/>
            </p:cNvSpPr>
            <p:nvPr/>
          </p:nvSpPr>
          <p:spPr>
            <a:xfrm>
              <a:off x="7252278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App A</a:t>
              </a:r>
              <a:r>
                <a:rPr lang="en-US" sz="1200" baseline="-25000" dirty="0"/>
                <a:t>2</a:t>
              </a:r>
            </a:p>
          </p:txBody>
        </p:sp>
        <p:sp>
          <p:nvSpPr>
            <p:cNvPr id="16" name="Content Placeholder 9">
              <a:extLst>
                <a:ext uri="{FF2B5EF4-FFF2-40B4-BE49-F238E27FC236}">
                  <a16:creationId xmlns:a16="http://schemas.microsoft.com/office/drawing/2014/main" id="{EE0F4034-4CAE-2C1D-4DC9-4E95269694D4}"/>
                </a:ext>
              </a:extLst>
            </p:cNvPr>
            <p:cNvSpPr txBox="1">
              <a:spLocks/>
            </p:cNvSpPr>
            <p:nvPr/>
          </p:nvSpPr>
          <p:spPr>
            <a:xfrm>
              <a:off x="7830417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App A</a:t>
              </a:r>
              <a:r>
                <a:rPr lang="en-US" sz="1200" baseline="-25000" dirty="0"/>
                <a:t>3</a:t>
              </a:r>
            </a:p>
          </p:txBody>
        </p:sp>
        <p:sp>
          <p:nvSpPr>
            <p:cNvPr id="17" name="Content Placeholder 9">
              <a:extLst>
                <a:ext uri="{FF2B5EF4-FFF2-40B4-BE49-F238E27FC236}">
                  <a16:creationId xmlns:a16="http://schemas.microsoft.com/office/drawing/2014/main" id="{14FD9864-EC85-5B8F-8326-DB2785A44C50}"/>
                </a:ext>
              </a:extLst>
            </p:cNvPr>
            <p:cNvSpPr txBox="1">
              <a:spLocks/>
            </p:cNvSpPr>
            <p:nvPr/>
          </p:nvSpPr>
          <p:spPr>
            <a:xfrm>
              <a:off x="8408556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App B</a:t>
              </a:r>
              <a:endParaRPr lang="en-US" sz="1200" baseline="-25000" dirty="0"/>
            </a:p>
          </p:txBody>
        </p:sp>
        <p:sp>
          <p:nvSpPr>
            <p:cNvPr id="18" name="Content Placeholder 9">
              <a:extLst>
                <a:ext uri="{FF2B5EF4-FFF2-40B4-BE49-F238E27FC236}">
                  <a16:creationId xmlns:a16="http://schemas.microsoft.com/office/drawing/2014/main" id="{DB1A7CA9-CE2D-25A1-979F-516A7A588675}"/>
                </a:ext>
              </a:extLst>
            </p:cNvPr>
            <p:cNvSpPr txBox="1">
              <a:spLocks/>
            </p:cNvSpPr>
            <p:nvPr/>
          </p:nvSpPr>
          <p:spPr>
            <a:xfrm>
              <a:off x="8986695" y="3507226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App B</a:t>
              </a:r>
              <a:r>
                <a:rPr lang="en-US" sz="1200" baseline="-25000" dirty="0"/>
                <a:t>1</a:t>
              </a:r>
            </a:p>
          </p:txBody>
        </p:sp>
        <p:sp>
          <p:nvSpPr>
            <p:cNvPr id="19" name="Content Placeholder 9">
              <a:extLst>
                <a:ext uri="{FF2B5EF4-FFF2-40B4-BE49-F238E27FC236}">
                  <a16:creationId xmlns:a16="http://schemas.microsoft.com/office/drawing/2014/main" id="{A958313B-64EC-BE55-FCB3-845EFC3771E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541349" y="3092201"/>
              <a:ext cx="561205" cy="3451901"/>
            </a:xfrm>
            <a:prstGeom prst="rect">
              <a:avLst/>
            </a:prstGeom>
            <a:solidFill>
              <a:srgbClr val="00B0F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Container Runtime (Docker)</a:t>
              </a:r>
              <a:endParaRPr lang="en-US" sz="1200" baseline="-250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A6757D-FB5A-04EF-8666-0F220E540C54}"/>
              </a:ext>
            </a:extLst>
          </p:cNvPr>
          <p:cNvGrpSpPr/>
          <p:nvPr/>
        </p:nvGrpSpPr>
        <p:grpSpPr>
          <a:xfrm>
            <a:off x="4892285" y="2121408"/>
            <a:ext cx="3572985" cy="2468736"/>
            <a:chOff x="1154954" y="3570602"/>
            <a:chExt cx="4219664" cy="29114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8DE20F-925B-0EC3-D390-48A9BF921D84}"/>
                </a:ext>
              </a:extLst>
            </p:cNvPr>
            <p:cNvSpPr/>
            <p:nvPr/>
          </p:nvSpPr>
          <p:spPr>
            <a:xfrm>
              <a:off x="1154955" y="5886403"/>
              <a:ext cx="4219663" cy="59561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Server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D8B0DA-248C-B9D6-6EAD-36B07F254E6E}"/>
                </a:ext>
              </a:extLst>
            </p:cNvPr>
            <p:cNvSpPr/>
            <p:nvPr/>
          </p:nvSpPr>
          <p:spPr>
            <a:xfrm>
              <a:off x="1154955" y="5270733"/>
              <a:ext cx="4219663" cy="5956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Hypervisor (Type 1)</a:t>
              </a:r>
            </a:p>
          </p:txBody>
        </p:sp>
        <p:sp>
          <p:nvSpPr>
            <p:cNvPr id="22" name="Content Placeholder 9">
              <a:extLst>
                <a:ext uri="{FF2B5EF4-FFF2-40B4-BE49-F238E27FC236}">
                  <a16:creationId xmlns:a16="http://schemas.microsoft.com/office/drawing/2014/main" id="{629BE3AC-F143-D4AE-CC01-4A3B32B78B45}"/>
                </a:ext>
              </a:extLst>
            </p:cNvPr>
            <p:cNvSpPr txBox="1">
              <a:spLocks/>
            </p:cNvSpPr>
            <p:nvPr/>
          </p:nvSpPr>
          <p:spPr>
            <a:xfrm>
              <a:off x="1154955" y="4054660"/>
              <a:ext cx="1209994" cy="1207685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" pitchFamily="2" charset="2"/>
                <a:buNone/>
              </a:pPr>
              <a:r>
                <a:rPr lang="en-US" sz="1200" dirty="0"/>
                <a:t>Windows Server Guest OS</a:t>
              </a:r>
            </a:p>
          </p:txBody>
        </p:sp>
        <p:sp>
          <p:nvSpPr>
            <p:cNvPr id="23" name="Content Placeholder 9">
              <a:extLst>
                <a:ext uri="{FF2B5EF4-FFF2-40B4-BE49-F238E27FC236}">
                  <a16:creationId xmlns:a16="http://schemas.microsoft.com/office/drawing/2014/main" id="{B295975C-DA83-00F7-3403-C2878C9DFC11}"/>
                </a:ext>
              </a:extLst>
            </p:cNvPr>
            <p:cNvSpPr txBox="1">
              <a:spLocks/>
            </p:cNvSpPr>
            <p:nvPr/>
          </p:nvSpPr>
          <p:spPr>
            <a:xfrm>
              <a:off x="2659789" y="4054660"/>
              <a:ext cx="1209994" cy="1224461"/>
            </a:xfrm>
            <a:prstGeom prst="rect">
              <a:avLst/>
            </a:prstGeom>
            <a:solidFill>
              <a:srgbClr val="00206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Windows Server Guest OS</a:t>
              </a:r>
            </a:p>
          </p:txBody>
        </p:sp>
        <p:sp>
          <p:nvSpPr>
            <p:cNvPr id="24" name="Content Placeholder 9">
              <a:extLst>
                <a:ext uri="{FF2B5EF4-FFF2-40B4-BE49-F238E27FC236}">
                  <a16:creationId xmlns:a16="http://schemas.microsoft.com/office/drawing/2014/main" id="{89ACE59F-0023-3397-E113-A97C2F41ED23}"/>
                </a:ext>
              </a:extLst>
            </p:cNvPr>
            <p:cNvSpPr txBox="1">
              <a:spLocks/>
            </p:cNvSpPr>
            <p:nvPr/>
          </p:nvSpPr>
          <p:spPr>
            <a:xfrm>
              <a:off x="4164624" y="4054660"/>
              <a:ext cx="1209994" cy="1224461"/>
            </a:xfrm>
            <a:prstGeom prst="rect">
              <a:avLst/>
            </a:prstGeom>
            <a:solidFill>
              <a:srgbClr val="00206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Windows Server Guest OS</a:t>
              </a:r>
            </a:p>
          </p:txBody>
        </p:sp>
        <p:sp>
          <p:nvSpPr>
            <p:cNvPr id="25" name="Content Placeholder 9">
              <a:extLst>
                <a:ext uri="{FF2B5EF4-FFF2-40B4-BE49-F238E27FC236}">
                  <a16:creationId xmlns:a16="http://schemas.microsoft.com/office/drawing/2014/main" id="{7D7DD05C-7806-A313-36FB-15E76FE9BB73}"/>
                </a:ext>
              </a:extLst>
            </p:cNvPr>
            <p:cNvSpPr txBox="1">
              <a:spLocks/>
            </p:cNvSpPr>
            <p:nvPr/>
          </p:nvSpPr>
          <p:spPr>
            <a:xfrm>
              <a:off x="1154954" y="3584543"/>
              <a:ext cx="1209994" cy="4701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App A</a:t>
              </a:r>
            </a:p>
          </p:txBody>
        </p:sp>
        <p:sp>
          <p:nvSpPr>
            <p:cNvPr id="26" name="Content Placeholder 9">
              <a:extLst>
                <a:ext uri="{FF2B5EF4-FFF2-40B4-BE49-F238E27FC236}">
                  <a16:creationId xmlns:a16="http://schemas.microsoft.com/office/drawing/2014/main" id="{A0DA9AD1-CEDB-B210-8178-396EC3D37DD6}"/>
                </a:ext>
              </a:extLst>
            </p:cNvPr>
            <p:cNvSpPr txBox="1">
              <a:spLocks/>
            </p:cNvSpPr>
            <p:nvPr/>
          </p:nvSpPr>
          <p:spPr>
            <a:xfrm>
              <a:off x="2659789" y="3576155"/>
              <a:ext cx="1209994" cy="4701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App A</a:t>
              </a:r>
              <a:r>
                <a:rPr lang="en-US" sz="1200" baseline="-25000" dirty="0"/>
                <a:t>1</a:t>
              </a:r>
            </a:p>
          </p:txBody>
        </p:sp>
        <p:sp>
          <p:nvSpPr>
            <p:cNvPr id="27" name="Content Placeholder 9">
              <a:extLst>
                <a:ext uri="{FF2B5EF4-FFF2-40B4-BE49-F238E27FC236}">
                  <a16:creationId xmlns:a16="http://schemas.microsoft.com/office/drawing/2014/main" id="{8900331F-5663-4191-0A5E-EEF03545084B}"/>
                </a:ext>
              </a:extLst>
            </p:cNvPr>
            <p:cNvSpPr txBox="1">
              <a:spLocks/>
            </p:cNvSpPr>
            <p:nvPr/>
          </p:nvSpPr>
          <p:spPr>
            <a:xfrm>
              <a:off x="4164624" y="3570602"/>
              <a:ext cx="1209994" cy="4701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200" dirty="0"/>
                <a:t>App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4242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Supply Chain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Chainguard</a:t>
            </a:r>
            <a:endParaRPr lang="en-US" dirty="0"/>
          </a:p>
          <a:p>
            <a:r>
              <a:rPr lang="en-US" dirty="0">
                <a:hlinkClick r:id="rId3"/>
              </a:rPr>
              <a:t>Zarf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  <a:p>
            <a:r>
              <a:rPr lang="en-US" dirty="0" err="1"/>
              <a:t>Kustomize</a:t>
            </a:r>
            <a:endParaRPr lang="en-US" dirty="0"/>
          </a:p>
          <a:p>
            <a:r>
              <a:rPr lang="en-US"/>
              <a:t>Zarf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62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D20F-54ED-4DD2-8D1E-F569B9B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A5D6-EF28-4266-ADC2-A05E0F0F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Helm helps you manage </a:t>
            </a:r>
            <a:r>
              <a:rPr lang="en-US" dirty="0" err="1"/>
              <a:t>Kuberentes</a:t>
            </a:r>
            <a:r>
              <a:rPr lang="en-US" dirty="0"/>
              <a:t>-based applications via charts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Install</a:t>
            </a:r>
          </a:p>
          <a:p>
            <a:pPr lvl="1"/>
            <a:r>
              <a:rPr lang="en-US" dirty="0"/>
              <a:t>Upgrade</a:t>
            </a:r>
          </a:p>
          <a:p>
            <a:pPr lvl="1"/>
            <a:r>
              <a:rPr lang="en-US" dirty="0"/>
              <a:t>Rollback</a:t>
            </a:r>
          </a:p>
          <a:p>
            <a:pPr lvl="1"/>
            <a:r>
              <a:rPr lang="en-US" dirty="0"/>
              <a:t>Delete</a:t>
            </a:r>
          </a:p>
        </p:txBody>
      </p:sp>
      <p:sp>
        <p:nvSpPr>
          <p:cNvPr id="4" name="AutoShape 2" descr="Image result for helm">
            <a:extLst>
              <a:ext uri="{FF2B5EF4-FFF2-40B4-BE49-F238E27FC236}">
                <a16:creationId xmlns:a16="http://schemas.microsoft.com/office/drawing/2014/main" id="{55EE8A0F-C1EA-4682-B3F5-F9946D39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791D677-0B25-49D9-AE1D-6CDF0AA8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87" y="2428875"/>
            <a:ext cx="2709553" cy="27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809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D20F-54ED-4DD2-8D1E-F569B9B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A5D6-EF28-4266-ADC2-A05E0F0F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r>
              <a:rPr lang="en-US" dirty="0"/>
              <a:t>Charts include</a:t>
            </a:r>
          </a:p>
          <a:p>
            <a:pPr lvl="1"/>
            <a:r>
              <a:rPr lang="en-US" dirty="0"/>
              <a:t>Kubernetes API </a:t>
            </a:r>
            <a:r>
              <a:rPr lang="en-US" dirty="0" err="1"/>
              <a:t>Definiton</a:t>
            </a:r>
            <a:r>
              <a:rPr lang="en-US" dirty="0"/>
              <a:t> templates for the application</a:t>
            </a:r>
          </a:p>
          <a:p>
            <a:pPr lvl="1"/>
            <a:r>
              <a:rPr lang="en-US" dirty="0"/>
              <a:t>Configurable Values</a:t>
            </a:r>
          </a:p>
          <a:p>
            <a:pPr lvl="1"/>
            <a:r>
              <a:rPr lang="en-US" dirty="0"/>
              <a:t>Chart metadata for publishing</a:t>
            </a:r>
          </a:p>
          <a:p>
            <a:pPr lvl="1"/>
            <a:r>
              <a:rPr lang="en-US" dirty="0">
                <a:hlinkClick r:id="rId2"/>
              </a:rPr>
              <a:t>https://helm.sh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AutoShape 2" descr="Image result for helm">
            <a:extLst>
              <a:ext uri="{FF2B5EF4-FFF2-40B4-BE49-F238E27FC236}">
                <a16:creationId xmlns:a16="http://schemas.microsoft.com/office/drawing/2014/main" id="{55EE8A0F-C1EA-4682-B3F5-F9946D39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791D677-0B25-49D9-AE1D-6CDF0AA8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487" y="2428875"/>
            <a:ext cx="2709553" cy="27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2682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2E9F-BF42-5DE5-2BD0-8B509365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D2C9B-2E0E-5246-10AF-7FFA497E5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an Application with Helm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DE38D-5C42-463E-CA8E-6FFB6214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100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Zarf?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Zarf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Zarf is an always free, open source product that makes air-gap easy for Kubernetes.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04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Zarf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CLI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Tools for deploying and managing applications in air-gapped environments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Package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Inspect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SBOM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730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Zarf Packages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Packages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Are the single </a:t>
            </a:r>
            <a:r>
              <a:rPr lang="en-US" dirty="0" err="1"/>
              <a:t>tarball</a:t>
            </a:r>
            <a:r>
              <a:rPr lang="en-US" dirty="0"/>
              <a:t> that contains everything needed to deploy your payload to its desired destination.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Defined by </a:t>
            </a:r>
            <a:r>
              <a:rPr lang="en-US" dirty="0" err="1"/>
              <a:t>zarf.yaml</a:t>
            </a:r>
            <a:endParaRPr lang="en-US"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Two flavors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9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Zarf Packages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Packages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Zarf Packages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Zarf Init Packages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injector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registry seed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container registry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Optional</a:t>
            </a:r>
          </a:p>
          <a:p>
            <a:pPr marL="12001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K3s</a:t>
            </a:r>
          </a:p>
          <a:p>
            <a:pPr marL="12001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logging</a:t>
            </a:r>
          </a:p>
          <a:p>
            <a:pPr marL="12001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git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708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400" cy="90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Zarf Components</a:t>
            </a:r>
            <a:endParaRPr dirty="0"/>
          </a:p>
        </p:txBody>
      </p:sp>
      <p:sp>
        <p:nvSpPr>
          <p:cNvPr id="408" name="Google Shape;408;p46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1712724" y="1695066"/>
            <a:ext cx="3785700" cy="90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Components</a:t>
            </a:r>
            <a:endParaRPr dirty="0"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1712725" y="2665040"/>
            <a:ext cx="3785700" cy="24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Make up a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Files, Helm Charts, Manifests, Images, Git Repos, Scripts,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A51BA-87CB-12D9-9911-F2B61670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11" y="1513899"/>
            <a:ext cx="3918341" cy="3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65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3002</Words>
  <Application>Microsoft Macintosh PowerPoint</Application>
  <PresentationFormat>Widescreen</PresentationFormat>
  <Paragraphs>984</Paragraphs>
  <Slides>147</Slides>
  <Notes>56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61" baseType="lpstr">
      <vt:lpstr>Symbol</vt:lpstr>
      <vt:lpstr>Roboto</vt:lpstr>
      <vt:lpstr>Rockwell Extra Bold</vt:lpstr>
      <vt:lpstr>Calibri</vt:lpstr>
      <vt:lpstr>Wingdings</vt:lpstr>
      <vt:lpstr>Teko</vt:lpstr>
      <vt:lpstr>Arial</vt:lpstr>
      <vt:lpstr>Rockwell Condensed</vt:lpstr>
      <vt:lpstr>Courier New</vt:lpstr>
      <vt:lpstr>Tw Cen MT</vt:lpstr>
      <vt:lpstr>Rockwell</vt:lpstr>
      <vt:lpstr>Wingdings 3</vt:lpstr>
      <vt:lpstr>Poppins</vt:lpstr>
      <vt:lpstr>Wood Type</vt:lpstr>
      <vt:lpstr>Contain Your Enthusiasm</vt:lpstr>
      <vt:lpstr>CONTACT ME</vt:lpstr>
      <vt:lpstr>Agenda</vt:lpstr>
      <vt:lpstr>What Are Containers</vt:lpstr>
      <vt:lpstr>What are Containers?</vt:lpstr>
      <vt:lpstr>What’s In a Container</vt:lpstr>
      <vt:lpstr>Containers are not VMs</vt:lpstr>
      <vt:lpstr>Containers are not VMs</vt:lpstr>
      <vt:lpstr>Container Benefits</vt:lpstr>
      <vt:lpstr>Use Cases</vt:lpstr>
      <vt:lpstr>Container Fundamentals</vt:lpstr>
      <vt:lpstr>PowerPoint Presentation</vt:lpstr>
      <vt:lpstr>PowerPoint Presentation</vt:lpstr>
      <vt:lpstr>PowerPoint Presentation</vt:lpstr>
      <vt:lpstr>PowerPoint Presentation</vt:lpstr>
      <vt:lpstr>Container Runtimes</vt:lpstr>
      <vt:lpstr>Container Runtimes</vt:lpstr>
      <vt:lpstr>Exercise </vt:lpstr>
      <vt:lpstr>Installing Docker</vt:lpstr>
      <vt:lpstr>Docker COmmands</vt:lpstr>
      <vt:lpstr>Exercise </vt:lpstr>
      <vt:lpstr>What is Kubernetes</vt:lpstr>
      <vt:lpstr>What is Kubernetes</vt:lpstr>
      <vt:lpstr>Kubernetes</vt:lpstr>
      <vt:lpstr>Kubernetes Lineage Google Borg</vt:lpstr>
      <vt:lpstr>PowerPoint Presentation</vt:lpstr>
      <vt:lpstr>It Is Complex</vt:lpstr>
      <vt:lpstr>It Is Complex</vt:lpstr>
      <vt:lpstr>It Is Complex</vt:lpstr>
      <vt:lpstr>Key Concepts</vt:lpstr>
      <vt:lpstr>Why Should I care?</vt:lpstr>
      <vt:lpstr>Why Should Developers care?</vt:lpstr>
      <vt:lpstr>Why Should Developers care?</vt:lpstr>
      <vt:lpstr>PowerPoint Presentation</vt:lpstr>
      <vt:lpstr>Don’t run kubernetes</vt:lpstr>
      <vt:lpstr>PowerPoint Presentation</vt:lpstr>
      <vt:lpstr>What does it do?</vt:lpstr>
      <vt:lpstr>K8s Is Hard!</vt:lpstr>
      <vt:lpstr>K8s Is Hard!</vt:lpstr>
      <vt:lpstr>K8s Is Hard!</vt:lpstr>
      <vt:lpstr>K8s Is Hard!</vt:lpstr>
      <vt:lpstr>K8s Is Hard!</vt:lpstr>
      <vt:lpstr>What does it do?</vt:lpstr>
      <vt:lpstr>K8s IS Hard!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Kitchen Sink</vt:lpstr>
      <vt:lpstr>Let’s Take a Look At a Couple</vt:lpstr>
      <vt:lpstr>When should Use K8s?</vt:lpstr>
      <vt:lpstr>When Should I Run K8s?</vt:lpstr>
      <vt:lpstr>Which Distribution Should I Choose?</vt:lpstr>
      <vt:lpstr>Which Distribution Should I Choose?</vt:lpstr>
      <vt:lpstr>Which Distribution Should I Choose?</vt:lpstr>
      <vt:lpstr>Which Service Should I Choose?</vt:lpstr>
      <vt:lpstr>What is generally not an issue</vt:lpstr>
      <vt:lpstr>Personal Ranking</vt:lpstr>
      <vt:lpstr>Kubernetes Concepts</vt:lpstr>
      <vt:lpstr>Pod</vt:lpstr>
      <vt:lpstr>ReplicaSet</vt:lpstr>
      <vt:lpstr>ReplicaSet</vt:lpstr>
      <vt:lpstr>ReplicaSet</vt:lpstr>
      <vt:lpstr>Deployments</vt:lpstr>
      <vt:lpstr>Deployments</vt:lpstr>
      <vt:lpstr>Deployments</vt:lpstr>
      <vt:lpstr>Deployments</vt:lpstr>
      <vt:lpstr>Deployments</vt:lpstr>
      <vt:lpstr>How are these Connected?</vt:lpstr>
      <vt:lpstr>How are these Connected?</vt:lpstr>
      <vt:lpstr>How are these Connected?</vt:lpstr>
      <vt:lpstr>Services</vt:lpstr>
      <vt:lpstr>Services (Node Port)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  <vt:lpstr>Tools</vt:lpstr>
      <vt:lpstr>Running Kubernetes Locally</vt:lpstr>
      <vt:lpstr>Running Kubernetes In the Cloud</vt:lpstr>
      <vt:lpstr>Dealing with Scale</vt:lpstr>
      <vt:lpstr>Exercise </vt:lpstr>
      <vt:lpstr>Packaging and Supply Chain Security</vt:lpstr>
      <vt:lpstr>Application Deployment</vt:lpstr>
      <vt:lpstr>What is Helm?</vt:lpstr>
      <vt:lpstr>What is Helm?</vt:lpstr>
      <vt:lpstr>Exercise</vt:lpstr>
      <vt:lpstr>What is Zarf?</vt:lpstr>
      <vt:lpstr>Zarf</vt:lpstr>
      <vt:lpstr>Zarf Packages</vt:lpstr>
      <vt:lpstr>Zarf Packages</vt:lpstr>
      <vt:lpstr>Zarf Components</vt:lpstr>
      <vt:lpstr>Overview</vt:lpstr>
      <vt:lpstr>What do we mean by Securely Package?</vt:lpstr>
      <vt:lpstr>What is a Software Bill of Materials?</vt:lpstr>
      <vt:lpstr>What is a Software Bill of Materials?</vt:lpstr>
      <vt:lpstr>What is a Software Bill of Materials?</vt:lpstr>
      <vt:lpstr>What is Provenance?</vt:lpstr>
      <vt:lpstr>KEY PAIRS</vt:lpstr>
      <vt:lpstr>Signing</vt:lpstr>
      <vt:lpstr>Signing</vt:lpstr>
      <vt:lpstr>Signing</vt:lpstr>
      <vt:lpstr>Signing</vt:lpstr>
      <vt:lpstr>What is an attestation?</vt:lpstr>
      <vt:lpstr>Attestation</vt:lpstr>
      <vt:lpstr>Signing</vt:lpstr>
      <vt:lpstr>Attestation</vt:lpstr>
      <vt:lpstr>The Big Picture</vt:lpstr>
      <vt:lpstr>Zarf Exercise</vt:lpstr>
      <vt:lpstr>What is Draft?</vt:lpstr>
      <vt:lpstr>What is Draft?</vt:lpstr>
      <vt:lpstr>Power Tools</vt:lpstr>
      <vt:lpstr>Understanding Storage in Kubernetes</vt:lpstr>
      <vt:lpstr>Agenda</vt:lpstr>
      <vt:lpstr>Storage APIs in Kubernetes</vt:lpstr>
      <vt:lpstr>Volume</vt:lpstr>
      <vt:lpstr>Volume – Volume Types</vt:lpstr>
      <vt:lpstr>Volume – Volume Types</vt:lpstr>
      <vt:lpstr>Volume – Volume Types</vt:lpstr>
      <vt:lpstr>Volume – Volume Types</vt:lpstr>
      <vt:lpstr>Volume – Volume Types</vt:lpstr>
      <vt:lpstr>Volume – Volume Types</vt:lpstr>
      <vt:lpstr>Example 1</vt:lpstr>
      <vt:lpstr>Persistent Volumes</vt:lpstr>
      <vt:lpstr>Persistent Volume – Volume Types</vt:lpstr>
      <vt:lpstr>Persistent Volume – Volume Types</vt:lpstr>
      <vt:lpstr>Persistent Volume – Life cycle</vt:lpstr>
      <vt:lpstr>Persistent Volume – Life cycle</vt:lpstr>
      <vt:lpstr>Persistent Volume – Life cycle</vt:lpstr>
      <vt:lpstr>Persistent Volume – Life cycle</vt:lpstr>
      <vt:lpstr>Persistent Volume – Reclaim Policy</vt:lpstr>
      <vt:lpstr>Persistent Volume – Reclaim Policy</vt:lpstr>
      <vt:lpstr>Persistent Volume – Reclaim Policy</vt:lpstr>
      <vt:lpstr>Storage Class</vt:lpstr>
      <vt:lpstr>Storage Class – Internal Provisioners</vt:lpstr>
      <vt:lpstr>Storage Class – External Provisioners</vt:lpstr>
      <vt:lpstr>Example 2</vt:lpstr>
      <vt:lpstr>The Kitchen Sink</vt:lpstr>
      <vt:lpstr>ANY 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Zarf Online Meetup</dc:title>
  <cp:lastModifiedBy>Jason van Brackel</cp:lastModifiedBy>
  <cp:revision>25</cp:revision>
  <dcterms:modified xsi:type="dcterms:W3CDTF">2025-11-04T12:27:02Z</dcterms:modified>
</cp:coreProperties>
</file>